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ssistant" pitchFamily="2" charset="-79"/>
      <p:regular r:id="rId13"/>
    </p:embeddedFont>
    <p:embeddedFont>
      <p:font typeface="Assistant Bold" charset="-79"/>
      <p:regular r:id="rId14"/>
    </p:embeddedFont>
    <p:embeddedFont>
      <p:font typeface="Canva Sans" panose="020B0604020202020204" charset="0"/>
      <p:regular r:id="rId15"/>
    </p:embeddedFont>
    <p:embeddedFont>
      <p:font typeface="Canva Sans Bold" panose="020B0604020202020204" charset="0"/>
      <p:regular r:id="rId16"/>
    </p:embeddedFont>
    <p:embeddedFont>
      <p:font typeface="Dynamo Medium" panose="020B0604020202020204" charset="0"/>
      <p:regular r:id="rId17"/>
    </p:embeddedFont>
    <p:embeddedFont>
      <p:font typeface="Source Sans Pro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63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barati Karmakar" userId="5edb27a425c7d362" providerId="LiveId" clId="{331197EE-5962-4733-AA65-07C93E2D0585}"/>
    <pc:docChg chg="modSld">
      <pc:chgData name="Debarati Karmakar" userId="5edb27a425c7d362" providerId="LiveId" clId="{331197EE-5962-4733-AA65-07C93E2D0585}" dt="2024-07-12T06:43:22.066" v="22" actId="1076"/>
      <pc:docMkLst>
        <pc:docMk/>
      </pc:docMkLst>
      <pc:sldChg chg="modSp mod">
        <pc:chgData name="Debarati Karmakar" userId="5edb27a425c7d362" providerId="LiveId" clId="{331197EE-5962-4733-AA65-07C93E2D0585}" dt="2024-07-12T06:43:22.066" v="22" actId="1076"/>
        <pc:sldMkLst>
          <pc:docMk/>
          <pc:sldMk cId="0" sldId="256"/>
        </pc:sldMkLst>
        <pc:spChg chg="mod">
          <ac:chgData name="Debarati Karmakar" userId="5edb27a425c7d362" providerId="LiveId" clId="{331197EE-5962-4733-AA65-07C93E2D0585}" dt="2024-07-12T06:43:22.066" v="22" actId="1076"/>
          <ac:spMkLst>
            <pc:docMk/>
            <pc:sldMk cId="0" sldId="256"/>
            <ac:spMk id="17" creationId="{00000000-0000-0000-0000-000000000000}"/>
          </ac:spMkLst>
        </pc:spChg>
        <pc:grpChg chg="mod">
          <ac:chgData name="Debarati Karmakar" userId="5edb27a425c7d362" providerId="LiveId" clId="{331197EE-5962-4733-AA65-07C93E2D0585}" dt="2024-07-12T06:42:17.580" v="0" actId="1076"/>
          <ac:grpSpMkLst>
            <pc:docMk/>
            <pc:sldMk cId="0" sldId="256"/>
            <ac:grpSpMk id="3" creationId="{00000000-0000-0000-0000-000000000000}"/>
          </ac:grpSpMkLst>
        </pc:grpChg>
        <pc:grpChg chg="mod">
          <ac:chgData name="Debarati Karmakar" userId="5edb27a425c7d362" providerId="LiveId" clId="{331197EE-5962-4733-AA65-07C93E2D0585}" dt="2024-07-12T06:42:22.989" v="1" actId="1076"/>
          <ac:grpSpMkLst>
            <pc:docMk/>
            <pc:sldMk cId="0" sldId="256"/>
            <ac:grpSpMk id="15" creationId="{00000000-0000-0000-0000-000000000000}"/>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5400000">
            <a:off x="-3448197" y="2398023"/>
            <a:ext cx="10522735" cy="5490954"/>
          </a:xfrm>
          <a:custGeom>
            <a:avLst/>
            <a:gdLst/>
            <a:ahLst/>
            <a:cxnLst/>
            <a:rect l="l" t="t" r="r" b="b"/>
            <a:pathLst>
              <a:path w="10522735" h="5490954">
                <a:moveTo>
                  <a:pt x="0" y="0"/>
                </a:moveTo>
                <a:lnTo>
                  <a:pt x="10522734" y="0"/>
                </a:lnTo>
                <a:lnTo>
                  <a:pt x="10522734" y="5490954"/>
                </a:lnTo>
                <a:lnTo>
                  <a:pt x="0" y="54909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337873" y="-573764"/>
            <a:ext cx="11434572" cy="11434527"/>
            <a:chOff x="0" y="0"/>
            <a:chExt cx="6350000" cy="6349975"/>
          </a:xfrm>
        </p:grpSpPr>
        <p:sp>
          <p:nvSpPr>
            <p:cNvPr id="4" name="Freeform 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a:stretch>
            </a:blipFill>
          </p:spPr>
        </p:sp>
      </p:grpSp>
      <p:grpSp>
        <p:nvGrpSpPr>
          <p:cNvPr id="5" name="Group 5"/>
          <p:cNvGrpSpPr/>
          <p:nvPr/>
        </p:nvGrpSpPr>
        <p:grpSpPr>
          <a:xfrm>
            <a:off x="7065141" y="8217105"/>
            <a:ext cx="7009358" cy="1398154"/>
            <a:chOff x="0" y="0"/>
            <a:chExt cx="9345810" cy="1864205"/>
          </a:xfrm>
        </p:grpSpPr>
        <p:grpSp>
          <p:nvGrpSpPr>
            <p:cNvPr id="6" name="Group 6"/>
            <p:cNvGrpSpPr/>
            <p:nvPr/>
          </p:nvGrpSpPr>
          <p:grpSpPr>
            <a:xfrm>
              <a:off x="0" y="0"/>
              <a:ext cx="9345810" cy="1546271"/>
              <a:chOff x="0" y="0"/>
              <a:chExt cx="1250766" cy="206940"/>
            </a:xfrm>
          </p:grpSpPr>
          <p:sp>
            <p:nvSpPr>
              <p:cNvPr id="7" name="Freeform 7"/>
              <p:cNvSpPr/>
              <p:nvPr/>
            </p:nvSpPr>
            <p:spPr>
              <a:xfrm>
                <a:off x="18844" y="0"/>
                <a:ext cx="1213078" cy="206940"/>
              </a:xfrm>
              <a:custGeom>
                <a:avLst/>
                <a:gdLst/>
                <a:ahLst/>
                <a:cxnLst/>
                <a:rect l="l" t="t" r="r" b="b"/>
                <a:pathLst>
                  <a:path w="1213078" h="206940">
                    <a:moveTo>
                      <a:pt x="218760" y="0"/>
                    </a:moveTo>
                    <a:lnTo>
                      <a:pt x="1197518" y="0"/>
                    </a:lnTo>
                    <a:cubicBezTo>
                      <a:pt x="1203332" y="0"/>
                      <a:pt x="1208579" y="3488"/>
                      <a:pt x="1210829" y="8850"/>
                    </a:cubicBezTo>
                    <a:cubicBezTo>
                      <a:pt x="1213078" y="14212"/>
                      <a:pt x="1211891" y="20399"/>
                      <a:pt x="1207817" y="24548"/>
                    </a:cubicBezTo>
                    <a:lnTo>
                      <a:pt x="1052827" y="182392"/>
                    </a:lnTo>
                    <a:cubicBezTo>
                      <a:pt x="1037408" y="198094"/>
                      <a:pt x="1016325" y="206940"/>
                      <a:pt x="994318" y="206940"/>
                    </a:cubicBezTo>
                    <a:lnTo>
                      <a:pt x="15560" y="206940"/>
                    </a:lnTo>
                    <a:cubicBezTo>
                      <a:pt x="9746" y="206940"/>
                      <a:pt x="4499" y="203452"/>
                      <a:pt x="2249" y="198090"/>
                    </a:cubicBezTo>
                    <a:cubicBezTo>
                      <a:pt x="0" y="192728"/>
                      <a:pt x="1187" y="186541"/>
                      <a:pt x="5261" y="182392"/>
                    </a:cubicBezTo>
                    <a:lnTo>
                      <a:pt x="160251" y="24548"/>
                    </a:lnTo>
                    <a:cubicBezTo>
                      <a:pt x="175670" y="8846"/>
                      <a:pt x="196753" y="0"/>
                      <a:pt x="218760" y="0"/>
                    </a:cubicBezTo>
                    <a:close/>
                  </a:path>
                </a:pathLst>
              </a:custGeom>
              <a:solidFill>
                <a:srgbClr val="3275C5"/>
              </a:solidFill>
            </p:spPr>
          </p:sp>
          <p:sp>
            <p:nvSpPr>
              <p:cNvPr id="8" name="TextBox 8"/>
              <p:cNvSpPr txBox="1"/>
              <p:nvPr/>
            </p:nvSpPr>
            <p:spPr>
              <a:xfrm>
                <a:off x="101600" y="19050"/>
                <a:ext cx="1047566" cy="187890"/>
              </a:xfrm>
              <a:prstGeom prst="rect">
                <a:avLst/>
              </a:prstGeom>
            </p:spPr>
            <p:txBody>
              <a:bodyPr lIns="50800" tIns="50800" rIns="50800" bIns="50800" rtlCol="0" anchor="ctr"/>
              <a:lstStyle/>
              <a:p>
                <a:pPr algn="ctr">
                  <a:lnSpc>
                    <a:spcPts val="1993"/>
                  </a:lnSpc>
                </a:pPr>
                <a:endParaRPr/>
              </a:p>
            </p:txBody>
          </p:sp>
        </p:grpSp>
        <p:grpSp>
          <p:nvGrpSpPr>
            <p:cNvPr id="9" name="Group 9"/>
            <p:cNvGrpSpPr/>
            <p:nvPr/>
          </p:nvGrpSpPr>
          <p:grpSpPr>
            <a:xfrm>
              <a:off x="4451974" y="1170495"/>
              <a:ext cx="4192850" cy="693710"/>
              <a:chOff x="0" y="0"/>
              <a:chExt cx="1250766" cy="206940"/>
            </a:xfrm>
          </p:grpSpPr>
          <p:sp>
            <p:nvSpPr>
              <p:cNvPr id="10" name="Freeform 10"/>
              <p:cNvSpPr/>
              <p:nvPr/>
            </p:nvSpPr>
            <p:spPr>
              <a:xfrm>
                <a:off x="22107" y="0"/>
                <a:ext cx="1206553" cy="206940"/>
              </a:xfrm>
              <a:custGeom>
                <a:avLst/>
                <a:gdLst/>
                <a:ahLst/>
                <a:cxnLst/>
                <a:rect l="l" t="t" r="r" b="b"/>
                <a:pathLst>
                  <a:path w="1206553" h="206940">
                    <a:moveTo>
                      <a:pt x="221454" y="0"/>
                    </a:moveTo>
                    <a:lnTo>
                      <a:pt x="1188298" y="0"/>
                    </a:lnTo>
                    <a:cubicBezTo>
                      <a:pt x="1195119" y="0"/>
                      <a:pt x="1201274" y="4093"/>
                      <a:pt x="1203913" y="10382"/>
                    </a:cubicBezTo>
                    <a:cubicBezTo>
                      <a:pt x="1206552" y="16672"/>
                      <a:pt x="1205160" y="23932"/>
                      <a:pt x="1200381" y="28799"/>
                    </a:cubicBezTo>
                    <a:lnTo>
                      <a:pt x="1053737" y="178141"/>
                    </a:lnTo>
                    <a:cubicBezTo>
                      <a:pt x="1035649" y="196563"/>
                      <a:pt x="1010915" y="206940"/>
                      <a:pt x="985098" y="206940"/>
                    </a:cubicBezTo>
                    <a:lnTo>
                      <a:pt x="18254" y="206940"/>
                    </a:lnTo>
                    <a:cubicBezTo>
                      <a:pt x="11433" y="206940"/>
                      <a:pt x="5278" y="202848"/>
                      <a:pt x="2639" y="196558"/>
                    </a:cubicBezTo>
                    <a:cubicBezTo>
                      <a:pt x="0" y="190268"/>
                      <a:pt x="1392" y="183008"/>
                      <a:pt x="6171" y="178141"/>
                    </a:cubicBezTo>
                    <a:lnTo>
                      <a:pt x="152815" y="28799"/>
                    </a:lnTo>
                    <a:cubicBezTo>
                      <a:pt x="170903" y="10377"/>
                      <a:pt x="195637" y="0"/>
                      <a:pt x="221454" y="0"/>
                    </a:cubicBezTo>
                    <a:close/>
                  </a:path>
                </a:pathLst>
              </a:custGeom>
              <a:solidFill>
                <a:srgbClr val="64CAF4"/>
              </a:solidFill>
            </p:spPr>
          </p:sp>
          <p:sp>
            <p:nvSpPr>
              <p:cNvPr id="11" name="TextBox 11"/>
              <p:cNvSpPr txBox="1"/>
              <p:nvPr/>
            </p:nvSpPr>
            <p:spPr>
              <a:xfrm>
                <a:off x="101600" y="19050"/>
                <a:ext cx="1047566" cy="187890"/>
              </a:xfrm>
              <a:prstGeom prst="rect">
                <a:avLst/>
              </a:prstGeom>
            </p:spPr>
            <p:txBody>
              <a:bodyPr lIns="50800" tIns="50800" rIns="50800" bIns="50800" rtlCol="0" anchor="ctr"/>
              <a:lstStyle/>
              <a:p>
                <a:pPr algn="ctr">
                  <a:lnSpc>
                    <a:spcPts val="1993"/>
                  </a:lnSpc>
                </a:pPr>
                <a:endParaRPr/>
              </a:p>
            </p:txBody>
          </p:sp>
        </p:grpSp>
      </p:grpSp>
      <p:grpSp>
        <p:nvGrpSpPr>
          <p:cNvPr id="12" name="Group 12"/>
          <p:cNvGrpSpPr/>
          <p:nvPr/>
        </p:nvGrpSpPr>
        <p:grpSpPr>
          <a:xfrm>
            <a:off x="8909240" y="1005824"/>
            <a:ext cx="4593733" cy="459373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id="14" name="TextBox 14"/>
            <p:cNvSpPr txBox="1"/>
            <p:nvPr/>
          </p:nvSpPr>
          <p:spPr>
            <a:xfrm>
              <a:off x="76200" y="95250"/>
              <a:ext cx="660400" cy="641350"/>
            </a:xfrm>
            <a:prstGeom prst="rect">
              <a:avLst/>
            </a:prstGeom>
          </p:spPr>
          <p:txBody>
            <a:bodyPr lIns="52498" tIns="52498" rIns="52498" bIns="52498" rtlCol="0" anchor="ctr"/>
            <a:lstStyle/>
            <a:p>
              <a:pPr algn="ctr">
                <a:lnSpc>
                  <a:spcPts val="1993"/>
                </a:lnSpc>
              </a:pPr>
              <a:endParaRPr/>
            </a:p>
          </p:txBody>
        </p:sp>
      </p:grpSp>
      <p:grpSp>
        <p:nvGrpSpPr>
          <p:cNvPr id="15" name="Group 15"/>
          <p:cNvGrpSpPr/>
          <p:nvPr/>
        </p:nvGrpSpPr>
        <p:grpSpPr>
          <a:xfrm>
            <a:off x="9144000" y="1188385"/>
            <a:ext cx="4305044" cy="4305027"/>
            <a:chOff x="0" y="0"/>
            <a:chExt cx="6350000" cy="6349975"/>
          </a:xfrm>
        </p:grpSpPr>
        <p:sp>
          <p:nvSpPr>
            <p:cNvPr id="16" name="Freeform 1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7999" r="-7999"/>
              </a:stretch>
            </a:blipFill>
          </p:spPr>
        </p:sp>
      </p:grpSp>
      <p:sp>
        <p:nvSpPr>
          <p:cNvPr id="17" name="Freeform 17"/>
          <p:cNvSpPr/>
          <p:nvPr/>
        </p:nvSpPr>
        <p:spPr>
          <a:xfrm>
            <a:off x="7086206" y="6974682"/>
            <a:ext cx="1301586" cy="1242423"/>
          </a:xfrm>
          <a:custGeom>
            <a:avLst/>
            <a:gdLst/>
            <a:ahLst/>
            <a:cxnLst/>
            <a:rect l="l" t="t" r="r" b="b"/>
            <a:pathLst>
              <a:path w="1301586" h="1242423">
                <a:moveTo>
                  <a:pt x="0" y="0"/>
                </a:moveTo>
                <a:lnTo>
                  <a:pt x="1301586" y="0"/>
                </a:lnTo>
                <a:lnTo>
                  <a:pt x="1301586" y="1242423"/>
                </a:lnTo>
                <a:lnTo>
                  <a:pt x="0" y="1242423"/>
                </a:lnTo>
                <a:lnTo>
                  <a:pt x="0" y="0"/>
                </a:lnTo>
                <a:close/>
              </a:path>
            </a:pathLst>
          </a:custGeom>
          <a:blipFill>
            <a:blip r:embed="rId6"/>
            <a:stretch>
              <a:fillRect/>
            </a:stretch>
          </a:blipFill>
        </p:spPr>
      </p:sp>
      <p:sp>
        <p:nvSpPr>
          <p:cNvPr id="18" name="TextBox 18"/>
          <p:cNvSpPr txBox="1"/>
          <p:nvPr/>
        </p:nvSpPr>
        <p:spPr>
          <a:xfrm>
            <a:off x="2219756" y="3703755"/>
            <a:ext cx="8350064" cy="3968747"/>
          </a:xfrm>
          <a:prstGeom prst="rect">
            <a:avLst/>
          </a:prstGeom>
        </p:spPr>
        <p:txBody>
          <a:bodyPr lIns="0" tIns="0" rIns="0" bIns="0" rtlCol="0" anchor="t">
            <a:spAutoFit/>
          </a:bodyPr>
          <a:lstStyle/>
          <a:p>
            <a:pPr algn="l">
              <a:lnSpc>
                <a:spcPts val="11200"/>
              </a:lnSpc>
            </a:pPr>
            <a:r>
              <a:rPr lang="en-US" sz="8000">
                <a:solidFill>
                  <a:srgbClr val="004AAD"/>
                </a:solidFill>
                <a:latin typeface="Source Sans Pro Bold"/>
                <a:ea typeface="Source Sans Pro Bold"/>
                <a:cs typeface="Source Sans Pro Bold"/>
                <a:sym typeface="Source Sans Pro Bold"/>
              </a:rPr>
              <a:t>SHIELD INSURANCE</a:t>
            </a:r>
          </a:p>
          <a:p>
            <a:pPr algn="l">
              <a:lnSpc>
                <a:spcPts val="9100"/>
              </a:lnSpc>
            </a:pPr>
            <a:r>
              <a:rPr lang="en-US" sz="6500">
                <a:solidFill>
                  <a:srgbClr val="64CAF4"/>
                </a:solidFill>
                <a:latin typeface="Source Sans Pro Bold"/>
                <a:ea typeface="Source Sans Pro Bold"/>
                <a:cs typeface="Source Sans Pro Bold"/>
                <a:sym typeface="Source Sans Pro Bold"/>
              </a:rPr>
              <a:t>ANALYSIS </a:t>
            </a:r>
          </a:p>
        </p:txBody>
      </p:sp>
      <p:sp>
        <p:nvSpPr>
          <p:cNvPr id="19" name="TextBox 19"/>
          <p:cNvSpPr txBox="1"/>
          <p:nvPr/>
        </p:nvSpPr>
        <p:spPr>
          <a:xfrm>
            <a:off x="8453675" y="7579632"/>
            <a:ext cx="2752431" cy="436245"/>
          </a:xfrm>
          <a:prstGeom prst="rect">
            <a:avLst/>
          </a:prstGeom>
        </p:spPr>
        <p:txBody>
          <a:bodyPr lIns="0" tIns="0" rIns="0" bIns="0" rtlCol="0" anchor="t">
            <a:spAutoFit/>
          </a:bodyPr>
          <a:lstStyle/>
          <a:p>
            <a:pPr algn="l">
              <a:lnSpc>
                <a:spcPts val="3390"/>
              </a:lnSpc>
            </a:pPr>
            <a:r>
              <a:rPr lang="en-US" sz="3000">
                <a:solidFill>
                  <a:srgbClr val="64CAF4"/>
                </a:solidFill>
                <a:latin typeface="Assistant"/>
                <a:ea typeface="Assistant"/>
                <a:cs typeface="Assistant"/>
                <a:sym typeface="Assistant"/>
              </a:rPr>
              <a:t>Presented by:</a:t>
            </a:r>
          </a:p>
        </p:txBody>
      </p:sp>
      <p:sp>
        <p:nvSpPr>
          <p:cNvPr id="20" name="TextBox 20"/>
          <p:cNvSpPr txBox="1"/>
          <p:nvPr/>
        </p:nvSpPr>
        <p:spPr>
          <a:xfrm>
            <a:off x="8453675" y="8394700"/>
            <a:ext cx="4622964" cy="619252"/>
          </a:xfrm>
          <a:prstGeom prst="rect">
            <a:avLst/>
          </a:prstGeom>
        </p:spPr>
        <p:txBody>
          <a:bodyPr lIns="0" tIns="0" rIns="0" bIns="0" rtlCol="0" anchor="t">
            <a:spAutoFit/>
          </a:bodyPr>
          <a:lstStyle/>
          <a:p>
            <a:pPr algn="l">
              <a:lnSpc>
                <a:spcPts val="4859"/>
              </a:lnSpc>
            </a:pPr>
            <a:r>
              <a:rPr lang="en-US" sz="4300">
                <a:solidFill>
                  <a:srgbClr val="FCFEFF"/>
                </a:solidFill>
                <a:latin typeface="Source Sans Pro Bold"/>
                <a:ea typeface="Source Sans Pro Bold"/>
                <a:cs typeface="Source Sans Pro Bold"/>
                <a:sym typeface="Source Sans Pro Bold"/>
              </a:rPr>
              <a:t>Ritwick Mukherjee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flipH="1" flipV="1">
            <a:off x="0" y="-10041477"/>
            <a:ext cx="18462185" cy="12715558"/>
          </a:xfrm>
          <a:custGeom>
            <a:avLst/>
            <a:gdLst/>
            <a:ahLst/>
            <a:cxnLst/>
            <a:rect l="l" t="t" r="r" b="b"/>
            <a:pathLst>
              <a:path w="18462185" h="12715558">
                <a:moveTo>
                  <a:pt x="18462185" y="12715559"/>
                </a:moveTo>
                <a:lnTo>
                  <a:pt x="0" y="12715559"/>
                </a:lnTo>
                <a:lnTo>
                  <a:pt x="0" y="0"/>
                </a:lnTo>
                <a:lnTo>
                  <a:pt x="18462185" y="0"/>
                </a:lnTo>
                <a:lnTo>
                  <a:pt x="18462185" y="12715559"/>
                </a:lnTo>
                <a:close/>
              </a:path>
            </a:pathLst>
          </a:custGeom>
          <a:blipFill>
            <a:blip r:embed="rId2"/>
            <a:stretch>
              <a:fillRect l="-23060" t="-5166" b="-5166"/>
            </a:stretch>
          </a:blipFill>
        </p:spPr>
      </p:sp>
      <p:sp>
        <p:nvSpPr>
          <p:cNvPr id="3" name="TextBox 3"/>
          <p:cNvSpPr txBox="1"/>
          <p:nvPr/>
        </p:nvSpPr>
        <p:spPr>
          <a:xfrm>
            <a:off x="5044605" y="866775"/>
            <a:ext cx="8198790" cy="1377949"/>
          </a:xfrm>
          <a:prstGeom prst="rect">
            <a:avLst/>
          </a:prstGeom>
        </p:spPr>
        <p:txBody>
          <a:bodyPr lIns="0" tIns="0" rIns="0" bIns="0" rtlCol="0" anchor="t">
            <a:spAutoFit/>
          </a:bodyPr>
          <a:lstStyle/>
          <a:p>
            <a:pPr algn="l">
              <a:lnSpc>
                <a:spcPts val="11200"/>
              </a:lnSpc>
            </a:pPr>
            <a:r>
              <a:rPr lang="en-US" sz="8000">
                <a:solidFill>
                  <a:srgbClr val="000000"/>
                </a:solidFill>
                <a:latin typeface="Dynamo Medium"/>
                <a:ea typeface="Dynamo Medium"/>
                <a:cs typeface="Dynamo Medium"/>
                <a:sym typeface="Dynamo Medium"/>
              </a:rPr>
              <a:t>RECOMENDATION</a:t>
            </a:r>
          </a:p>
        </p:txBody>
      </p:sp>
      <p:sp>
        <p:nvSpPr>
          <p:cNvPr id="4" name="TextBox 4"/>
          <p:cNvSpPr txBox="1"/>
          <p:nvPr/>
        </p:nvSpPr>
        <p:spPr>
          <a:xfrm>
            <a:off x="1028700" y="2559782"/>
            <a:ext cx="16230600" cy="6871967"/>
          </a:xfrm>
          <a:prstGeom prst="rect">
            <a:avLst/>
          </a:prstGeom>
        </p:spPr>
        <p:txBody>
          <a:bodyPr lIns="0" tIns="0" rIns="0" bIns="0" rtlCol="0" anchor="t">
            <a:spAutoFit/>
          </a:bodyPr>
          <a:lstStyle/>
          <a:p>
            <a:pPr marL="669301" lvl="1" indent="-334650" algn="l">
              <a:lnSpc>
                <a:spcPts val="4960"/>
              </a:lnSpc>
              <a:buFont typeface="Arial"/>
              <a:buChar char="•"/>
            </a:pPr>
            <a:r>
              <a:rPr lang="en-US" sz="3100">
                <a:solidFill>
                  <a:srgbClr val="000000"/>
                </a:solidFill>
                <a:latin typeface="Canva Sans Bold"/>
                <a:ea typeface="Canva Sans Bold"/>
                <a:cs typeface="Canva Sans Bold"/>
                <a:sym typeface="Canva Sans Bold"/>
              </a:rPr>
              <a:t>Innovative Policies: </a:t>
            </a:r>
            <a:r>
              <a:rPr lang="en-US" sz="3100">
                <a:solidFill>
                  <a:srgbClr val="000000"/>
                </a:solidFill>
                <a:latin typeface="Canva Sans"/>
                <a:ea typeface="Canva Sans"/>
                <a:cs typeface="Canva Sans"/>
                <a:sym typeface="Canva Sans"/>
              </a:rPr>
              <a:t>Introduce new policy types like cyber insurance, pet insurance, and wellness programs. </a:t>
            </a:r>
          </a:p>
          <a:p>
            <a:pPr marL="669301" lvl="1" indent="-334650" algn="l">
              <a:lnSpc>
                <a:spcPts val="4960"/>
              </a:lnSpc>
              <a:buFont typeface="Arial"/>
              <a:buChar char="•"/>
            </a:pPr>
            <a:r>
              <a:rPr lang="en-US" sz="3100">
                <a:solidFill>
                  <a:srgbClr val="000000"/>
                </a:solidFill>
                <a:latin typeface="Canva Sans Bold"/>
                <a:ea typeface="Canva Sans Bold"/>
                <a:cs typeface="Canva Sans Bold"/>
                <a:sym typeface="Canva Sans Bold"/>
              </a:rPr>
              <a:t>Customization: </a:t>
            </a:r>
            <a:r>
              <a:rPr lang="en-US" sz="3100">
                <a:solidFill>
                  <a:srgbClr val="000000"/>
                </a:solidFill>
                <a:latin typeface="Canva Sans"/>
                <a:ea typeface="Canva Sans"/>
                <a:cs typeface="Canva Sans"/>
                <a:sym typeface="Canva Sans"/>
              </a:rPr>
              <a:t>Allow policy customization with various coverage options and add-ons.</a:t>
            </a:r>
          </a:p>
          <a:p>
            <a:pPr marL="669301" lvl="1" indent="-334650" algn="l">
              <a:lnSpc>
                <a:spcPts val="4960"/>
              </a:lnSpc>
              <a:buFont typeface="Arial"/>
              <a:buChar char="•"/>
            </a:pPr>
            <a:r>
              <a:rPr lang="en-US" sz="3100">
                <a:solidFill>
                  <a:srgbClr val="000000"/>
                </a:solidFill>
                <a:latin typeface="Canva Sans Bold"/>
                <a:ea typeface="Canva Sans Bold"/>
                <a:cs typeface="Canva Sans Bold"/>
                <a:sym typeface="Canva Sans Bold"/>
              </a:rPr>
              <a:t>Expand Agent Network:</a:t>
            </a:r>
            <a:r>
              <a:rPr lang="en-US" sz="3100">
                <a:solidFill>
                  <a:srgbClr val="000000"/>
                </a:solidFill>
                <a:latin typeface="Canva Sans"/>
                <a:ea typeface="Canva Sans"/>
                <a:cs typeface="Canva Sans"/>
                <a:sym typeface="Canva Sans"/>
              </a:rPr>
              <a:t> Recruit more agents in underserved areas to increase reach.</a:t>
            </a:r>
          </a:p>
          <a:p>
            <a:pPr marL="669301" lvl="1" indent="-334650" algn="l">
              <a:lnSpc>
                <a:spcPts val="4960"/>
              </a:lnSpc>
              <a:buFont typeface="Arial"/>
              <a:buChar char="•"/>
            </a:pPr>
            <a:r>
              <a:rPr lang="en-US" sz="3100">
                <a:solidFill>
                  <a:srgbClr val="000000"/>
                </a:solidFill>
                <a:latin typeface="Canva Sans Bold"/>
                <a:ea typeface="Canva Sans Bold"/>
                <a:cs typeface="Canva Sans Bold"/>
                <a:sym typeface="Canva Sans Bold"/>
              </a:rPr>
              <a:t>Referral Programs: </a:t>
            </a:r>
            <a:r>
              <a:rPr lang="en-US" sz="3100">
                <a:solidFill>
                  <a:srgbClr val="000000"/>
                </a:solidFill>
                <a:latin typeface="Canva Sans"/>
                <a:ea typeface="Canva Sans"/>
                <a:cs typeface="Canva Sans"/>
                <a:sym typeface="Canva Sans"/>
              </a:rPr>
              <a:t>Offer incentives like discounts or rewards for customer referrals. </a:t>
            </a:r>
          </a:p>
          <a:p>
            <a:pPr marL="669301" lvl="1" indent="-334650" algn="l">
              <a:lnSpc>
                <a:spcPts val="4960"/>
              </a:lnSpc>
              <a:buFont typeface="Arial"/>
              <a:buChar char="•"/>
            </a:pPr>
            <a:r>
              <a:rPr lang="en-US" sz="3100">
                <a:solidFill>
                  <a:srgbClr val="000000"/>
                </a:solidFill>
                <a:latin typeface="Canva Sans Bold"/>
                <a:ea typeface="Canva Sans Bold"/>
                <a:cs typeface="Canva Sans Bold"/>
                <a:sym typeface="Canva Sans Bold"/>
              </a:rPr>
              <a:t>Targeted Campaigns: </a:t>
            </a:r>
            <a:r>
              <a:rPr lang="en-US" sz="3100">
                <a:solidFill>
                  <a:srgbClr val="000000"/>
                </a:solidFill>
                <a:latin typeface="Canva Sans"/>
                <a:ea typeface="Canva Sans"/>
                <a:cs typeface="Canva Sans"/>
                <a:sym typeface="Canva Sans"/>
              </a:rPr>
              <a:t>Run marketing campaigns based on demographics, geography, and behavior. </a:t>
            </a:r>
          </a:p>
          <a:p>
            <a:pPr marL="669301" lvl="1" indent="-334650" algn="l">
              <a:lnSpc>
                <a:spcPts val="4960"/>
              </a:lnSpc>
              <a:buFont typeface="Arial"/>
              <a:buChar char="•"/>
            </a:pPr>
            <a:r>
              <a:rPr lang="en-US" sz="3100">
                <a:solidFill>
                  <a:srgbClr val="000000"/>
                </a:solidFill>
                <a:latin typeface="Canva Sans Bold"/>
                <a:ea typeface="Canva Sans Bold"/>
                <a:cs typeface="Canva Sans Bold"/>
                <a:sym typeface="Canva Sans Bold"/>
              </a:rPr>
              <a:t>Flexible Payment Plans: </a:t>
            </a:r>
            <a:r>
              <a:rPr lang="en-US" sz="3100">
                <a:solidFill>
                  <a:srgbClr val="000000"/>
                </a:solidFill>
                <a:latin typeface="Canva Sans"/>
                <a:ea typeface="Canva Sans"/>
                <a:cs typeface="Canva Sans"/>
                <a:sym typeface="Canva Sans"/>
              </a:rPr>
              <a:t>Offer flexible payment options like monthly installments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5400000" flipV="1">
            <a:off x="11351324" y="2398023"/>
            <a:ext cx="10522735" cy="5490954"/>
          </a:xfrm>
          <a:custGeom>
            <a:avLst/>
            <a:gdLst/>
            <a:ahLst/>
            <a:cxnLst/>
            <a:rect l="l" t="t" r="r" b="b"/>
            <a:pathLst>
              <a:path w="10522735" h="5490954">
                <a:moveTo>
                  <a:pt x="0" y="5490954"/>
                </a:moveTo>
                <a:lnTo>
                  <a:pt x="10522735" y="5490954"/>
                </a:lnTo>
                <a:lnTo>
                  <a:pt x="10522735" y="0"/>
                </a:lnTo>
                <a:lnTo>
                  <a:pt x="0" y="0"/>
                </a:lnTo>
                <a:lnTo>
                  <a:pt x="0" y="5490954"/>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262586" y="-573763"/>
            <a:ext cx="11434572" cy="11434527"/>
            <a:chOff x="0" y="0"/>
            <a:chExt cx="6350000" cy="6349975"/>
          </a:xfrm>
        </p:grpSpPr>
        <p:sp>
          <p:nvSpPr>
            <p:cNvPr id="4" name="Freeform 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r="-50093"/>
              </a:stretch>
            </a:blipFill>
          </p:spPr>
        </p:sp>
      </p:grpSp>
      <p:grpSp>
        <p:nvGrpSpPr>
          <p:cNvPr id="5" name="Group 5"/>
          <p:cNvGrpSpPr/>
          <p:nvPr/>
        </p:nvGrpSpPr>
        <p:grpSpPr>
          <a:xfrm>
            <a:off x="3875583" y="4940839"/>
            <a:ext cx="5114123" cy="5114123"/>
            <a:chOff x="0" y="0"/>
            <a:chExt cx="6818831" cy="6818831"/>
          </a:xfrm>
        </p:grpSpPr>
        <p:grpSp>
          <p:nvGrpSpPr>
            <p:cNvPr id="6" name="Group 6"/>
            <p:cNvGrpSpPr/>
            <p:nvPr/>
          </p:nvGrpSpPr>
          <p:grpSpPr>
            <a:xfrm>
              <a:off x="0" y="0"/>
              <a:ext cx="6818831" cy="68188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id="8" name="TextBox 8"/>
              <p:cNvSpPr txBox="1"/>
              <p:nvPr/>
            </p:nvSpPr>
            <p:spPr>
              <a:xfrm>
                <a:off x="76200" y="95250"/>
                <a:ext cx="660400" cy="641350"/>
              </a:xfrm>
              <a:prstGeom prst="rect">
                <a:avLst/>
              </a:prstGeom>
            </p:spPr>
            <p:txBody>
              <a:bodyPr lIns="52498" tIns="52498" rIns="52498" bIns="52498" rtlCol="0" anchor="ctr"/>
              <a:lstStyle/>
              <a:p>
                <a:pPr algn="ctr">
                  <a:lnSpc>
                    <a:spcPts val="1993"/>
                  </a:lnSpc>
                </a:pPr>
                <a:endParaRPr/>
              </a:p>
            </p:txBody>
          </p:sp>
        </p:grpSp>
        <p:grpSp>
          <p:nvGrpSpPr>
            <p:cNvPr id="9" name="Group 9"/>
            <p:cNvGrpSpPr/>
            <p:nvPr/>
          </p:nvGrpSpPr>
          <p:grpSpPr>
            <a:xfrm>
              <a:off x="203869" y="214274"/>
              <a:ext cx="6390308" cy="6390283"/>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22332" r="-22332"/>
                </a:stretch>
              </a:blipFill>
            </p:spPr>
          </p:sp>
        </p:grpSp>
      </p:grpSp>
      <p:sp>
        <p:nvSpPr>
          <p:cNvPr id="11" name="TextBox 11"/>
          <p:cNvSpPr txBox="1"/>
          <p:nvPr/>
        </p:nvSpPr>
        <p:spPr>
          <a:xfrm>
            <a:off x="8596420" y="3602644"/>
            <a:ext cx="7004506" cy="2057400"/>
          </a:xfrm>
          <a:prstGeom prst="rect">
            <a:avLst/>
          </a:prstGeom>
        </p:spPr>
        <p:txBody>
          <a:bodyPr lIns="0" tIns="0" rIns="0" bIns="0" rtlCol="0" anchor="t">
            <a:spAutoFit/>
          </a:bodyPr>
          <a:lstStyle/>
          <a:p>
            <a:pPr algn="l">
              <a:lnSpc>
                <a:spcPts val="16799"/>
              </a:lnSpc>
            </a:pPr>
            <a:r>
              <a:rPr lang="en-US" sz="11999">
                <a:solidFill>
                  <a:srgbClr val="3275C5"/>
                </a:solidFill>
                <a:latin typeface="Dynamo Medium"/>
                <a:ea typeface="Dynamo Medium"/>
                <a:cs typeface="Dynamo Medium"/>
                <a:sym typeface="Dynamo Medium"/>
              </a:rPr>
              <a:t>THANK</a:t>
            </a:r>
          </a:p>
        </p:txBody>
      </p:sp>
      <p:sp>
        <p:nvSpPr>
          <p:cNvPr id="12" name="TextBox 12"/>
          <p:cNvSpPr txBox="1"/>
          <p:nvPr/>
        </p:nvSpPr>
        <p:spPr>
          <a:xfrm>
            <a:off x="13172220" y="3602644"/>
            <a:ext cx="4538914" cy="2057400"/>
          </a:xfrm>
          <a:prstGeom prst="rect">
            <a:avLst/>
          </a:prstGeom>
        </p:spPr>
        <p:txBody>
          <a:bodyPr lIns="0" tIns="0" rIns="0" bIns="0" rtlCol="0" anchor="t">
            <a:spAutoFit/>
          </a:bodyPr>
          <a:lstStyle/>
          <a:p>
            <a:pPr algn="l">
              <a:lnSpc>
                <a:spcPts val="16799"/>
              </a:lnSpc>
            </a:pPr>
            <a:r>
              <a:rPr lang="en-US" sz="11999" spc="47">
                <a:solidFill>
                  <a:srgbClr val="56AAF0"/>
                </a:solidFill>
                <a:latin typeface="Dynamo Medium"/>
                <a:ea typeface="Dynamo Medium"/>
                <a:cs typeface="Dynamo Medium"/>
                <a:sym typeface="Dynamo Medium"/>
              </a:rPr>
              <a:t>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2561783">
            <a:off x="-2150393" y="-1597808"/>
            <a:ext cx="6000674" cy="4342306"/>
          </a:xfrm>
          <a:custGeom>
            <a:avLst/>
            <a:gdLst/>
            <a:ahLst/>
            <a:cxnLst/>
            <a:rect l="l" t="t" r="r" b="b"/>
            <a:pathLst>
              <a:path w="6000674" h="4342306">
                <a:moveTo>
                  <a:pt x="0" y="0"/>
                </a:moveTo>
                <a:lnTo>
                  <a:pt x="6000674" y="0"/>
                </a:lnTo>
                <a:lnTo>
                  <a:pt x="6000674"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616117">
            <a:off x="14754144" y="7087147"/>
            <a:ext cx="6000674" cy="4342306"/>
          </a:xfrm>
          <a:custGeom>
            <a:avLst/>
            <a:gdLst/>
            <a:ahLst/>
            <a:cxnLst/>
            <a:rect l="l" t="t" r="r" b="b"/>
            <a:pathLst>
              <a:path w="6000674" h="4342306">
                <a:moveTo>
                  <a:pt x="0" y="0"/>
                </a:moveTo>
                <a:lnTo>
                  <a:pt x="6000675" y="0"/>
                </a:lnTo>
                <a:lnTo>
                  <a:pt x="6000675" y="4342306"/>
                </a:lnTo>
                <a:lnTo>
                  <a:pt x="0" y="4342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943921" y="679313"/>
            <a:ext cx="8400157" cy="1295389"/>
          </a:xfrm>
          <a:prstGeom prst="rect">
            <a:avLst/>
          </a:prstGeom>
        </p:spPr>
        <p:txBody>
          <a:bodyPr lIns="0" tIns="0" rIns="0" bIns="0" rtlCol="0" anchor="t">
            <a:spAutoFit/>
          </a:bodyPr>
          <a:lstStyle/>
          <a:p>
            <a:pPr algn="ctr">
              <a:lnSpc>
                <a:spcPts val="10500"/>
              </a:lnSpc>
            </a:pPr>
            <a:r>
              <a:rPr lang="en-US" sz="7500">
                <a:solidFill>
                  <a:srgbClr val="004AAD"/>
                </a:solidFill>
                <a:latin typeface="Assistant Bold"/>
                <a:ea typeface="Assistant Bold"/>
                <a:cs typeface="Assistant Bold"/>
                <a:sym typeface="Assistant Bold"/>
              </a:rPr>
              <a:t>TABLE OF CONTENT </a:t>
            </a:r>
          </a:p>
        </p:txBody>
      </p:sp>
      <p:sp>
        <p:nvSpPr>
          <p:cNvPr id="5" name="TextBox 5"/>
          <p:cNvSpPr txBox="1"/>
          <p:nvPr/>
        </p:nvSpPr>
        <p:spPr>
          <a:xfrm>
            <a:off x="2619795" y="2402638"/>
            <a:ext cx="9394889" cy="6404531"/>
          </a:xfrm>
          <a:prstGeom prst="rect">
            <a:avLst/>
          </a:prstGeom>
        </p:spPr>
        <p:txBody>
          <a:bodyPr lIns="0" tIns="0" rIns="0" bIns="0" rtlCol="0" anchor="t">
            <a:spAutoFit/>
          </a:bodyPr>
          <a:lstStyle/>
          <a:p>
            <a:pPr marL="772066" lvl="1" indent="-386033" algn="just">
              <a:lnSpc>
                <a:spcPts val="6436"/>
              </a:lnSpc>
              <a:buFont typeface="Arial"/>
              <a:buChar char="•"/>
            </a:pPr>
            <a:r>
              <a:rPr lang="en-US" sz="3576">
                <a:solidFill>
                  <a:srgbClr val="004AAD"/>
                </a:solidFill>
                <a:latin typeface="Canva Sans Bold"/>
                <a:ea typeface="Canva Sans Bold"/>
                <a:cs typeface="Canva Sans Bold"/>
                <a:sym typeface="Canva Sans Bold"/>
              </a:rPr>
              <a:t>About Company                                            3 </a:t>
            </a:r>
          </a:p>
          <a:p>
            <a:pPr marL="772066" lvl="1" indent="-386033" algn="just">
              <a:lnSpc>
                <a:spcPts val="6436"/>
              </a:lnSpc>
              <a:buFont typeface="Arial"/>
              <a:buChar char="•"/>
            </a:pPr>
            <a:r>
              <a:rPr lang="en-US" sz="3576">
                <a:solidFill>
                  <a:srgbClr val="004AAD"/>
                </a:solidFill>
                <a:latin typeface="Canva Sans Bold"/>
                <a:ea typeface="Canva Sans Bold"/>
                <a:cs typeface="Canva Sans Bold"/>
                <a:sym typeface="Canva Sans Bold"/>
              </a:rPr>
              <a:t>Mockup                                                             4 </a:t>
            </a:r>
          </a:p>
          <a:p>
            <a:pPr marL="772066" lvl="1" indent="-386033" algn="just">
              <a:lnSpc>
                <a:spcPts val="6436"/>
              </a:lnSpc>
              <a:buFont typeface="Arial"/>
              <a:buChar char="•"/>
            </a:pPr>
            <a:r>
              <a:rPr lang="en-US" sz="3576">
                <a:solidFill>
                  <a:srgbClr val="004AAD"/>
                </a:solidFill>
                <a:latin typeface="Canva Sans Bold"/>
                <a:ea typeface="Canva Sans Bold"/>
                <a:cs typeface="Canva Sans Bold"/>
                <a:sym typeface="Canva Sans Bold"/>
              </a:rPr>
              <a:t>Home / landing page                                   5</a:t>
            </a:r>
          </a:p>
          <a:p>
            <a:pPr marL="772066" lvl="1" indent="-386033" algn="just">
              <a:lnSpc>
                <a:spcPts val="6436"/>
              </a:lnSpc>
              <a:buFont typeface="Arial"/>
              <a:buChar char="•"/>
            </a:pPr>
            <a:r>
              <a:rPr lang="en-US" sz="3576">
                <a:solidFill>
                  <a:srgbClr val="004AAD"/>
                </a:solidFill>
                <a:latin typeface="Canva Sans Bold"/>
                <a:ea typeface="Canva Sans Bold"/>
                <a:cs typeface="Canva Sans Bold"/>
                <a:sym typeface="Canva Sans Bold"/>
              </a:rPr>
              <a:t> Key Performence Indicator                    6 </a:t>
            </a:r>
          </a:p>
          <a:p>
            <a:pPr marL="772066" lvl="1" indent="-386033" algn="just">
              <a:lnSpc>
                <a:spcPts val="6436"/>
              </a:lnSpc>
              <a:buFont typeface="Arial"/>
              <a:buChar char="•"/>
            </a:pPr>
            <a:r>
              <a:rPr lang="en-US" sz="3576">
                <a:solidFill>
                  <a:srgbClr val="004AAD"/>
                </a:solidFill>
                <a:latin typeface="Canva Sans Bold"/>
                <a:ea typeface="Canva Sans Bold"/>
                <a:cs typeface="Canva Sans Bold"/>
                <a:sym typeface="Canva Sans Bold"/>
              </a:rPr>
              <a:t>Overview Analysis                                        7 </a:t>
            </a:r>
          </a:p>
          <a:p>
            <a:pPr marL="772066" lvl="1" indent="-386033" algn="just">
              <a:lnSpc>
                <a:spcPts val="6436"/>
              </a:lnSpc>
              <a:buFont typeface="Arial"/>
              <a:buChar char="•"/>
            </a:pPr>
            <a:r>
              <a:rPr lang="en-US" sz="3576">
                <a:solidFill>
                  <a:srgbClr val="004AAD"/>
                </a:solidFill>
                <a:latin typeface="Canva Sans Bold"/>
                <a:ea typeface="Canva Sans Bold"/>
                <a:cs typeface="Canva Sans Bold"/>
                <a:sym typeface="Canva Sans Bold"/>
              </a:rPr>
              <a:t>Age Group Analysis                                     8</a:t>
            </a:r>
          </a:p>
          <a:p>
            <a:pPr marL="772066" lvl="1" indent="-386033" algn="just">
              <a:lnSpc>
                <a:spcPts val="6436"/>
              </a:lnSpc>
              <a:buFont typeface="Arial"/>
              <a:buChar char="•"/>
            </a:pPr>
            <a:r>
              <a:rPr lang="en-US" sz="3576">
                <a:solidFill>
                  <a:srgbClr val="004AAD"/>
                </a:solidFill>
                <a:latin typeface="Canva Sans Bold"/>
                <a:ea typeface="Canva Sans Bold"/>
                <a:cs typeface="Canva Sans Bold"/>
                <a:sym typeface="Canva Sans Bold"/>
              </a:rPr>
              <a:t> Sales Mode Analysis                                  9</a:t>
            </a:r>
          </a:p>
          <a:p>
            <a:pPr marL="772066" lvl="1" indent="-386033" algn="just">
              <a:lnSpc>
                <a:spcPts val="6436"/>
              </a:lnSpc>
              <a:buFont typeface="Arial"/>
              <a:buChar char="•"/>
            </a:pPr>
            <a:r>
              <a:rPr lang="en-US" sz="3576">
                <a:solidFill>
                  <a:srgbClr val="004AAD"/>
                </a:solidFill>
                <a:latin typeface="Canva Sans Bold"/>
                <a:ea typeface="Canva Sans Bold"/>
                <a:cs typeface="Canva Sans Bold"/>
                <a:sym typeface="Canva Sans Bold"/>
              </a:rPr>
              <a:t> Recomendation                                         10</a:t>
            </a:r>
          </a:p>
        </p:txBody>
      </p:sp>
      <p:grpSp>
        <p:nvGrpSpPr>
          <p:cNvPr id="6" name="Group 6"/>
          <p:cNvGrpSpPr>
            <a:grpSpLocks noChangeAspect="1"/>
          </p:cNvGrpSpPr>
          <p:nvPr/>
        </p:nvGrpSpPr>
        <p:grpSpPr>
          <a:xfrm>
            <a:off x="13035735" y="4407894"/>
            <a:ext cx="4718747" cy="3788640"/>
            <a:chOff x="0" y="0"/>
            <a:chExt cx="7467600" cy="5995670"/>
          </a:xfrm>
        </p:grpSpPr>
        <p:sp>
          <p:nvSpPr>
            <p:cNvPr id="7" name="Freeform 7"/>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8" name="Freeform 8"/>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9" name="Freeform 9"/>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10" name="Freeform 10"/>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4"/>
              <a:stretch>
                <a:fillRect t="-733" b="-733"/>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10800000">
            <a:off x="12592738" y="-611740"/>
            <a:ext cx="5871820" cy="3280879"/>
          </a:xfrm>
          <a:custGeom>
            <a:avLst/>
            <a:gdLst/>
            <a:ahLst/>
            <a:cxnLst/>
            <a:rect l="l" t="t" r="r" b="b"/>
            <a:pathLst>
              <a:path w="5871820" h="3280879">
                <a:moveTo>
                  <a:pt x="0" y="0"/>
                </a:moveTo>
                <a:lnTo>
                  <a:pt x="5871820" y="0"/>
                </a:lnTo>
                <a:lnTo>
                  <a:pt x="5871820" y="3280880"/>
                </a:lnTo>
                <a:lnTo>
                  <a:pt x="0" y="3280880"/>
                </a:lnTo>
                <a:lnTo>
                  <a:pt x="0" y="0"/>
                </a:lnTo>
                <a:close/>
              </a:path>
            </a:pathLst>
          </a:custGeom>
          <a:blipFill>
            <a:blip r:embed="rId2">
              <a:alphaModFix amt="69000"/>
            </a:blip>
            <a:stretch>
              <a:fillRect/>
            </a:stretch>
          </a:blipFill>
        </p:spPr>
      </p:sp>
      <p:sp>
        <p:nvSpPr>
          <p:cNvPr id="3" name="TextBox 3"/>
          <p:cNvSpPr txBox="1"/>
          <p:nvPr/>
        </p:nvSpPr>
        <p:spPr>
          <a:xfrm>
            <a:off x="5044448" y="3977591"/>
            <a:ext cx="2707346" cy="873125"/>
          </a:xfrm>
          <a:prstGeom prst="rect">
            <a:avLst/>
          </a:prstGeom>
        </p:spPr>
        <p:txBody>
          <a:bodyPr lIns="0" tIns="0" rIns="0" bIns="0" rtlCol="0" anchor="t">
            <a:spAutoFit/>
          </a:bodyPr>
          <a:lstStyle/>
          <a:p>
            <a:pPr algn="ctr">
              <a:lnSpc>
                <a:spcPts val="7000"/>
              </a:lnSpc>
            </a:pPr>
            <a:r>
              <a:rPr lang="en-US" sz="5000" spc="250">
                <a:solidFill>
                  <a:srgbClr val="FCFEFF"/>
                </a:solidFill>
                <a:latin typeface="Dynamo Medium"/>
                <a:ea typeface="Dynamo Medium"/>
                <a:cs typeface="Dynamo Medium"/>
                <a:sym typeface="Dynamo Medium"/>
              </a:rPr>
              <a:t>VISION</a:t>
            </a:r>
          </a:p>
        </p:txBody>
      </p:sp>
      <p:sp>
        <p:nvSpPr>
          <p:cNvPr id="4" name="TextBox 4"/>
          <p:cNvSpPr txBox="1"/>
          <p:nvPr/>
        </p:nvSpPr>
        <p:spPr>
          <a:xfrm>
            <a:off x="13004878" y="3947814"/>
            <a:ext cx="2971665" cy="873125"/>
          </a:xfrm>
          <a:prstGeom prst="rect">
            <a:avLst/>
          </a:prstGeom>
        </p:spPr>
        <p:txBody>
          <a:bodyPr lIns="0" tIns="0" rIns="0" bIns="0" rtlCol="0" anchor="t">
            <a:spAutoFit/>
          </a:bodyPr>
          <a:lstStyle/>
          <a:p>
            <a:pPr algn="ctr">
              <a:lnSpc>
                <a:spcPts val="7000"/>
              </a:lnSpc>
            </a:pPr>
            <a:r>
              <a:rPr lang="en-US" sz="5000" spc="250">
                <a:solidFill>
                  <a:srgbClr val="FCFEFF"/>
                </a:solidFill>
                <a:latin typeface="Dynamo Medium"/>
                <a:ea typeface="Dynamo Medium"/>
                <a:cs typeface="Dynamo Medium"/>
                <a:sym typeface="Dynamo Medium"/>
              </a:rPr>
              <a:t>MISSION</a:t>
            </a:r>
          </a:p>
        </p:txBody>
      </p:sp>
      <p:sp>
        <p:nvSpPr>
          <p:cNvPr id="5" name="TextBox 5"/>
          <p:cNvSpPr txBox="1"/>
          <p:nvPr/>
        </p:nvSpPr>
        <p:spPr>
          <a:xfrm>
            <a:off x="4094839" y="549381"/>
            <a:ext cx="9554043" cy="1377949"/>
          </a:xfrm>
          <a:prstGeom prst="rect">
            <a:avLst/>
          </a:prstGeom>
        </p:spPr>
        <p:txBody>
          <a:bodyPr lIns="0" tIns="0" rIns="0" bIns="0" rtlCol="0" anchor="t">
            <a:spAutoFit/>
          </a:bodyPr>
          <a:lstStyle/>
          <a:p>
            <a:pPr algn="ctr">
              <a:lnSpc>
                <a:spcPts val="11200"/>
              </a:lnSpc>
            </a:pPr>
            <a:r>
              <a:rPr lang="en-US" sz="8000">
                <a:solidFill>
                  <a:srgbClr val="56AAF0"/>
                </a:solidFill>
                <a:latin typeface="Dynamo Medium"/>
                <a:ea typeface="Dynamo Medium"/>
                <a:cs typeface="Dynamo Medium"/>
                <a:sym typeface="Dynamo Medium"/>
              </a:rPr>
              <a:t>ABOUT THE COMPANY</a:t>
            </a:r>
          </a:p>
        </p:txBody>
      </p:sp>
      <p:sp>
        <p:nvSpPr>
          <p:cNvPr id="6" name="Freeform 6"/>
          <p:cNvSpPr/>
          <p:nvPr/>
        </p:nvSpPr>
        <p:spPr>
          <a:xfrm rot="-10800000" flipH="1" flipV="1">
            <a:off x="-203655" y="7617860"/>
            <a:ext cx="5871820" cy="3280879"/>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2">
              <a:alphaModFix amt="69000"/>
            </a:blip>
            <a:stretch>
              <a:fillRect/>
            </a:stretch>
          </a:blipFill>
        </p:spPr>
      </p:sp>
      <p:sp>
        <p:nvSpPr>
          <p:cNvPr id="7" name="Freeform 7"/>
          <p:cNvSpPr/>
          <p:nvPr/>
        </p:nvSpPr>
        <p:spPr>
          <a:xfrm>
            <a:off x="14490710" y="6502105"/>
            <a:ext cx="4611146" cy="4611146"/>
          </a:xfrm>
          <a:custGeom>
            <a:avLst/>
            <a:gdLst/>
            <a:ahLst/>
            <a:cxnLst/>
            <a:rect l="l" t="t" r="r" b="b"/>
            <a:pathLst>
              <a:path w="4611146" h="4611146">
                <a:moveTo>
                  <a:pt x="0" y="0"/>
                </a:moveTo>
                <a:lnTo>
                  <a:pt x="4611147" y="0"/>
                </a:lnTo>
                <a:lnTo>
                  <a:pt x="4611147" y="4611147"/>
                </a:lnTo>
                <a:lnTo>
                  <a:pt x="0" y="46111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028700" y="2225675"/>
            <a:ext cx="16230600" cy="7032625"/>
          </a:xfrm>
          <a:prstGeom prst="rect">
            <a:avLst/>
          </a:prstGeom>
        </p:spPr>
        <p:txBody>
          <a:bodyPr lIns="0" tIns="0" rIns="0" bIns="0" rtlCol="0" anchor="t">
            <a:spAutoFit/>
          </a:bodyPr>
          <a:lstStyle/>
          <a:p>
            <a:pPr marL="863601" lvl="1" indent="-431801" algn="l">
              <a:lnSpc>
                <a:spcPts val="5600"/>
              </a:lnSpc>
              <a:buFont typeface="Arial"/>
              <a:buChar char="•"/>
            </a:pPr>
            <a:r>
              <a:rPr lang="en-US" sz="4000">
                <a:solidFill>
                  <a:srgbClr val="000000"/>
                </a:solidFill>
                <a:latin typeface="Canva Sans Bold"/>
                <a:ea typeface="Canva Sans Bold"/>
                <a:cs typeface="Canva Sans Bold"/>
                <a:sym typeface="Canva Sans Bold"/>
              </a:rPr>
              <a:t>Shield Insurance is a leading insurance provider dedicated to offering a wide range of policies tailored to meet the diverse needs of our  customers. </a:t>
            </a:r>
          </a:p>
          <a:p>
            <a:pPr algn="l">
              <a:lnSpc>
                <a:spcPts val="5600"/>
              </a:lnSpc>
            </a:pPr>
            <a:endParaRPr lang="en-US" sz="4000">
              <a:solidFill>
                <a:srgbClr val="000000"/>
              </a:solidFill>
              <a:latin typeface="Canva Sans Bold"/>
              <a:ea typeface="Canva Sans Bold"/>
              <a:cs typeface="Canva Sans Bold"/>
              <a:sym typeface="Canva Sans Bold"/>
            </a:endParaRPr>
          </a:p>
          <a:p>
            <a:pPr marL="863601" lvl="1" indent="-431801" algn="l">
              <a:lnSpc>
                <a:spcPts val="5600"/>
              </a:lnSpc>
              <a:buFont typeface="Arial"/>
              <a:buChar char="•"/>
            </a:pPr>
            <a:r>
              <a:rPr lang="en-US" sz="4000">
                <a:solidFill>
                  <a:srgbClr val="000000"/>
                </a:solidFill>
                <a:latin typeface="Canva Sans Bold"/>
                <a:ea typeface="Canva Sans Bold"/>
                <a:cs typeface="Canva Sans Bold"/>
                <a:sym typeface="Canva Sans Bold"/>
              </a:rPr>
              <a:t>With a strong presence in five major Indian cities— Chennai, Delhi, Indore,Hyderabad, and Mumbai. </a:t>
            </a:r>
          </a:p>
          <a:p>
            <a:pPr algn="l">
              <a:lnSpc>
                <a:spcPts val="5600"/>
              </a:lnSpc>
            </a:pPr>
            <a:endParaRPr lang="en-US" sz="4000">
              <a:solidFill>
                <a:srgbClr val="000000"/>
              </a:solidFill>
              <a:latin typeface="Canva Sans Bold"/>
              <a:ea typeface="Canva Sans Bold"/>
              <a:cs typeface="Canva Sans Bold"/>
              <a:sym typeface="Canva Sans Bold"/>
            </a:endParaRPr>
          </a:p>
          <a:p>
            <a:pPr marL="863601" lvl="1" indent="-431801" algn="l">
              <a:lnSpc>
                <a:spcPts val="5600"/>
              </a:lnSpc>
              <a:buFont typeface="Arial"/>
              <a:buChar char="•"/>
            </a:pPr>
            <a:r>
              <a:rPr lang="en-US" sz="4000">
                <a:solidFill>
                  <a:srgbClr val="000000"/>
                </a:solidFill>
                <a:latin typeface="Canva Sans Bold"/>
                <a:ea typeface="Canva Sans Bold"/>
                <a:cs typeface="Canva Sans Bold"/>
                <a:sym typeface="Canva Sans Bold"/>
              </a:rPr>
              <a:t>Shield Insurance ensures that individuals and families across these urban centers have access to reliable and comprehensive insurance coverage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a:off x="0" y="3045434"/>
            <a:ext cx="18288000" cy="4655127"/>
          </a:xfrm>
          <a:custGeom>
            <a:avLst/>
            <a:gdLst/>
            <a:ahLst/>
            <a:cxnLst/>
            <a:rect l="l" t="t" r="r" b="b"/>
            <a:pathLst>
              <a:path w="18288000" h="4655127">
                <a:moveTo>
                  <a:pt x="0" y="0"/>
                </a:moveTo>
                <a:lnTo>
                  <a:pt x="18288000" y="0"/>
                </a:lnTo>
                <a:lnTo>
                  <a:pt x="18288000" y="4655128"/>
                </a:lnTo>
                <a:lnTo>
                  <a:pt x="0" y="4655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154432" y="2244724"/>
            <a:ext cx="6257380" cy="3822786"/>
          </a:xfrm>
          <a:custGeom>
            <a:avLst/>
            <a:gdLst/>
            <a:ahLst/>
            <a:cxnLst/>
            <a:rect l="l" t="t" r="r" b="b"/>
            <a:pathLst>
              <a:path w="6257380" h="3822786">
                <a:moveTo>
                  <a:pt x="0" y="0"/>
                </a:moveTo>
                <a:lnTo>
                  <a:pt x="6257380" y="0"/>
                </a:lnTo>
                <a:lnTo>
                  <a:pt x="6257380" y="3822787"/>
                </a:lnTo>
                <a:lnTo>
                  <a:pt x="0" y="3822787"/>
                </a:lnTo>
                <a:lnTo>
                  <a:pt x="0" y="0"/>
                </a:lnTo>
                <a:close/>
              </a:path>
            </a:pathLst>
          </a:custGeom>
          <a:blipFill>
            <a:blip r:embed="rId4"/>
            <a:stretch>
              <a:fillRect/>
            </a:stretch>
          </a:blipFill>
        </p:spPr>
      </p:sp>
      <p:sp>
        <p:nvSpPr>
          <p:cNvPr id="4" name="Freeform 4"/>
          <p:cNvSpPr/>
          <p:nvPr/>
        </p:nvSpPr>
        <p:spPr>
          <a:xfrm>
            <a:off x="9874527" y="2244724"/>
            <a:ext cx="6260703" cy="3885411"/>
          </a:xfrm>
          <a:custGeom>
            <a:avLst/>
            <a:gdLst/>
            <a:ahLst/>
            <a:cxnLst/>
            <a:rect l="l" t="t" r="r" b="b"/>
            <a:pathLst>
              <a:path w="6260703" h="3885411">
                <a:moveTo>
                  <a:pt x="0" y="0"/>
                </a:moveTo>
                <a:lnTo>
                  <a:pt x="6260702" y="0"/>
                </a:lnTo>
                <a:lnTo>
                  <a:pt x="6260702" y="3885411"/>
                </a:lnTo>
                <a:lnTo>
                  <a:pt x="0" y="3885411"/>
                </a:lnTo>
                <a:lnTo>
                  <a:pt x="0" y="0"/>
                </a:lnTo>
                <a:close/>
              </a:path>
            </a:pathLst>
          </a:custGeom>
          <a:blipFill>
            <a:blip r:embed="rId5"/>
            <a:stretch>
              <a:fillRect/>
            </a:stretch>
          </a:blipFill>
        </p:spPr>
      </p:sp>
      <p:sp>
        <p:nvSpPr>
          <p:cNvPr id="5" name="Freeform 5"/>
          <p:cNvSpPr/>
          <p:nvPr/>
        </p:nvSpPr>
        <p:spPr>
          <a:xfrm>
            <a:off x="6212110" y="6353519"/>
            <a:ext cx="5445521" cy="3378069"/>
          </a:xfrm>
          <a:custGeom>
            <a:avLst/>
            <a:gdLst/>
            <a:ahLst/>
            <a:cxnLst/>
            <a:rect l="l" t="t" r="r" b="b"/>
            <a:pathLst>
              <a:path w="5445521" h="3378069">
                <a:moveTo>
                  <a:pt x="0" y="0"/>
                </a:moveTo>
                <a:lnTo>
                  <a:pt x="5445521" y="0"/>
                </a:lnTo>
                <a:lnTo>
                  <a:pt x="5445521" y="3378070"/>
                </a:lnTo>
                <a:lnTo>
                  <a:pt x="0" y="3378070"/>
                </a:lnTo>
                <a:lnTo>
                  <a:pt x="0" y="0"/>
                </a:lnTo>
                <a:close/>
              </a:path>
            </a:pathLst>
          </a:custGeom>
          <a:blipFill>
            <a:blip r:embed="rId6"/>
            <a:stretch>
              <a:fillRect/>
            </a:stretch>
          </a:blipFill>
        </p:spPr>
      </p:sp>
      <p:sp>
        <p:nvSpPr>
          <p:cNvPr id="6" name="TextBox 6"/>
          <p:cNvSpPr txBox="1"/>
          <p:nvPr/>
        </p:nvSpPr>
        <p:spPr>
          <a:xfrm>
            <a:off x="5283122" y="581025"/>
            <a:ext cx="7721756" cy="1377949"/>
          </a:xfrm>
          <a:prstGeom prst="rect">
            <a:avLst/>
          </a:prstGeom>
        </p:spPr>
        <p:txBody>
          <a:bodyPr lIns="0" tIns="0" rIns="0" bIns="0" rtlCol="0" anchor="t">
            <a:spAutoFit/>
          </a:bodyPr>
          <a:lstStyle/>
          <a:p>
            <a:pPr algn="ctr">
              <a:lnSpc>
                <a:spcPts val="11200"/>
              </a:lnSpc>
            </a:pPr>
            <a:r>
              <a:rPr lang="en-US" sz="8000">
                <a:solidFill>
                  <a:srgbClr val="56AAF0"/>
                </a:solidFill>
                <a:latin typeface="Dynamo Medium"/>
                <a:ea typeface="Dynamo Medium"/>
                <a:cs typeface="Dynamo Medium"/>
                <a:sym typeface="Dynamo Medium"/>
              </a:rPr>
              <a:t>MOCKUP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a:off x="3002783" y="4420667"/>
            <a:ext cx="1281730" cy="1223470"/>
          </a:xfrm>
          <a:custGeom>
            <a:avLst/>
            <a:gdLst/>
            <a:ahLst/>
            <a:cxnLst/>
            <a:rect l="l" t="t" r="r" b="b"/>
            <a:pathLst>
              <a:path w="1281730" h="1223470">
                <a:moveTo>
                  <a:pt x="0" y="0"/>
                </a:moveTo>
                <a:lnTo>
                  <a:pt x="1281731" y="0"/>
                </a:lnTo>
                <a:lnTo>
                  <a:pt x="1281731" y="1223470"/>
                </a:lnTo>
                <a:lnTo>
                  <a:pt x="0" y="1223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89971" y="3543112"/>
            <a:ext cx="1251359" cy="1251359"/>
          </a:xfrm>
          <a:custGeom>
            <a:avLst/>
            <a:gdLst/>
            <a:ahLst/>
            <a:cxnLst/>
            <a:rect l="l" t="t" r="r" b="b"/>
            <a:pathLst>
              <a:path w="1251359" h="1251359">
                <a:moveTo>
                  <a:pt x="0" y="0"/>
                </a:moveTo>
                <a:lnTo>
                  <a:pt x="1251360" y="0"/>
                </a:lnTo>
                <a:lnTo>
                  <a:pt x="1251360" y="1251359"/>
                </a:lnTo>
                <a:lnTo>
                  <a:pt x="0" y="12513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001535" y="4551860"/>
            <a:ext cx="1312104" cy="1183279"/>
          </a:xfrm>
          <a:custGeom>
            <a:avLst/>
            <a:gdLst/>
            <a:ahLst/>
            <a:cxnLst/>
            <a:rect l="l" t="t" r="r" b="b"/>
            <a:pathLst>
              <a:path w="1312104" h="1183279">
                <a:moveTo>
                  <a:pt x="0" y="0"/>
                </a:moveTo>
                <a:lnTo>
                  <a:pt x="1312104" y="0"/>
                </a:lnTo>
                <a:lnTo>
                  <a:pt x="1312104" y="1183280"/>
                </a:lnTo>
                <a:lnTo>
                  <a:pt x="0" y="11832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4006574" y="-369454"/>
            <a:ext cx="7009358" cy="1159703"/>
            <a:chOff x="0" y="0"/>
            <a:chExt cx="1250766" cy="206940"/>
          </a:xfrm>
        </p:grpSpPr>
        <p:sp>
          <p:nvSpPr>
            <p:cNvPr id="6" name="Freeform 6"/>
            <p:cNvSpPr/>
            <p:nvPr/>
          </p:nvSpPr>
          <p:spPr>
            <a:xfrm>
              <a:off x="11494" y="0"/>
              <a:ext cx="1227777" cy="206940"/>
            </a:xfrm>
            <a:custGeom>
              <a:avLst/>
              <a:gdLst/>
              <a:ahLst/>
              <a:cxnLst/>
              <a:rect l="l" t="t" r="r" b="b"/>
              <a:pathLst>
                <a:path w="1227777" h="206940">
                  <a:moveTo>
                    <a:pt x="212692" y="0"/>
                  </a:moveTo>
                  <a:lnTo>
                    <a:pt x="1218286" y="0"/>
                  </a:lnTo>
                  <a:cubicBezTo>
                    <a:pt x="1221833" y="0"/>
                    <a:pt x="1225033" y="2128"/>
                    <a:pt x="1226405" y="5398"/>
                  </a:cubicBezTo>
                  <a:cubicBezTo>
                    <a:pt x="1227778" y="8669"/>
                    <a:pt x="1227054" y="12443"/>
                    <a:pt x="1224569" y="14974"/>
                  </a:cubicBezTo>
                  <a:lnTo>
                    <a:pt x="1050775" y="191966"/>
                  </a:lnTo>
                  <a:cubicBezTo>
                    <a:pt x="1041370" y="201544"/>
                    <a:pt x="1028510" y="206940"/>
                    <a:pt x="1015086" y="206940"/>
                  </a:cubicBezTo>
                  <a:lnTo>
                    <a:pt x="9492" y="206940"/>
                  </a:lnTo>
                  <a:cubicBezTo>
                    <a:pt x="5945" y="206940"/>
                    <a:pt x="2745" y="204812"/>
                    <a:pt x="1373" y="201542"/>
                  </a:cubicBezTo>
                  <a:cubicBezTo>
                    <a:pt x="0" y="198271"/>
                    <a:pt x="724" y="194497"/>
                    <a:pt x="3209" y="191966"/>
                  </a:cubicBezTo>
                  <a:lnTo>
                    <a:pt x="177003" y="14974"/>
                  </a:lnTo>
                  <a:cubicBezTo>
                    <a:pt x="186408" y="5396"/>
                    <a:pt x="199268" y="0"/>
                    <a:pt x="212692" y="0"/>
                  </a:cubicBezTo>
                  <a:close/>
                </a:path>
              </a:pathLst>
            </a:custGeom>
            <a:solidFill>
              <a:srgbClr val="3275C5"/>
            </a:solidFill>
          </p:spPr>
        </p:sp>
        <p:sp>
          <p:nvSpPr>
            <p:cNvPr id="7" name="TextBox 7"/>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8" name="Group 8"/>
          <p:cNvGrpSpPr/>
          <p:nvPr/>
        </p:nvGrpSpPr>
        <p:grpSpPr>
          <a:xfrm>
            <a:off x="-1748459" y="508418"/>
            <a:ext cx="3144637" cy="520282"/>
            <a:chOff x="0" y="0"/>
            <a:chExt cx="1250766" cy="206940"/>
          </a:xfrm>
        </p:grpSpPr>
        <p:sp>
          <p:nvSpPr>
            <p:cNvPr id="9" name="Freeform 9"/>
            <p:cNvSpPr/>
            <p:nvPr/>
          </p:nvSpPr>
          <p:spPr>
            <a:xfrm>
              <a:off x="13485" y="0"/>
              <a:ext cx="1223797" cy="206940"/>
            </a:xfrm>
            <a:custGeom>
              <a:avLst/>
              <a:gdLst/>
              <a:ahLst/>
              <a:cxnLst/>
              <a:rect l="l" t="t" r="r" b="b"/>
              <a:pathLst>
                <a:path w="1223797" h="206940">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id="10" name="TextBox 10"/>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11" name="Group 11"/>
          <p:cNvGrpSpPr/>
          <p:nvPr/>
        </p:nvGrpSpPr>
        <p:grpSpPr>
          <a:xfrm>
            <a:off x="14410002" y="-369454"/>
            <a:ext cx="7009358" cy="1138013"/>
            <a:chOff x="0" y="0"/>
            <a:chExt cx="812800" cy="131963"/>
          </a:xfrm>
        </p:grpSpPr>
        <p:sp>
          <p:nvSpPr>
            <p:cNvPr id="12" name="Freeform 12"/>
            <p:cNvSpPr/>
            <p:nvPr/>
          </p:nvSpPr>
          <p:spPr>
            <a:xfrm>
              <a:off x="14243" y="0"/>
              <a:ext cx="784313" cy="131963"/>
            </a:xfrm>
            <a:custGeom>
              <a:avLst/>
              <a:gdLst/>
              <a:ahLst/>
              <a:cxnLst/>
              <a:rect l="l" t="t" r="r" b="b"/>
              <a:pathLst>
                <a:path w="784313" h="131963">
                  <a:moveTo>
                    <a:pt x="574371" y="0"/>
                  </a:moveTo>
                  <a:lnTo>
                    <a:pt x="6743" y="0"/>
                  </a:lnTo>
                  <a:cubicBezTo>
                    <a:pt x="3990" y="0"/>
                    <a:pt x="1564" y="1811"/>
                    <a:pt x="782" y="4451"/>
                  </a:cubicBezTo>
                  <a:cubicBezTo>
                    <a:pt x="0" y="7091"/>
                    <a:pt x="1048" y="9930"/>
                    <a:pt x="3357" y="11430"/>
                  </a:cubicBezTo>
                  <a:lnTo>
                    <a:pt x="171357" y="120533"/>
                  </a:lnTo>
                  <a:cubicBezTo>
                    <a:pt x="182844" y="127993"/>
                    <a:pt x="196246" y="131963"/>
                    <a:pt x="209943" y="131963"/>
                  </a:cubicBezTo>
                  <a:lnTo>
                    <a:pt x="777571" y="131963"/>
                  </a:lnTo>
                  <a:cubicBezTo>
                    <a:pt x="780324" y="131963"/>
                    <a:pt x="782750" y="130152"/>
                    <a:pt x="783532" y="127512"/>
                  </a:cubicBezTo>
                  <a:cubicBezTo>
                    <a:pt x="784314" y="124873"/>
                    <a:pt x="783266" y="122033"/>
                    <a:pt x="780957" y="120533"/>
                  </a:cubicBezTo>
                  <a:lnTo>
                    <a:pt x="612957" y="11430"/>
                  </a:lnTo>
                  <a:cubicBezTo>
                    <a:pt x="601470" y="3970"/>
                    <a:pt x="588068" y="0"/>
                    <a:pt x="574371" y="0"/>
                  </a:cubicBezTo>
                  <a:close/>
                </a:path>
              </a:pathLst>
            </a:custGeom>
            <a:solidFill>
              <a:srgbClr val="3275C5"/>
            </a:solidFill>
          </p:spPr>
        </p:sp>
        <p:sp>
          <p:nvSpPr>
            <p:cNvPr id="13" name="TextBox 13"/>
            <p:cNvSpPr txBox="1"/>
            <p:nvPr/>
          </p:nvSpPr>
          <p:spPr>
            <a:xfrm>
              <a:off x="101600" y="19050"/>
              <a:ext cx="609600" cy="112913"/>
            </a:xfrm>
            <a:prstGeom prst="rect">
              <a:avLst/>
            </a:prstGeom>
          </p:spPr>
          <p:txBody>
            <a:bodyPr lIns="83282" tIns="83282" rIns="83282" bIns="83282" rtlCol="0" anchor="ctr"/>
            <a:lstStyle/>
            <a:p>
              <a:pPr algn="ctr">
                <a:lnSpc>
                  <a:spcPts val="1993"/>
                </a:lnSpc>
              </a:pPr>
              <a:endParaRPr/>
            </a:p>
          </p:txBody>
        </p:sp>
      </p:grpSp>
      <p:grpSp>
        <p:nvGrpSpPr>
          <p:cNvPr id="14" name="Group 14"/>
          <p:cNvGrpSpPr/>
          <p:nvPr/>
        </p:nvGrpSpPr>
        <p:grpSpPr>
          <a:xfrm>
            <a:off x="16629956" y="508418"/>
            <a:ext cx="3144637" cy="520282"/>
            <a:chOff x="0" y="0"/>
            <a:chExt cx="812800" cy="134478"/>
          </a:xfrm>
        </p:grpSpPr>
        <p:sp>
          <p:nvSpPr>
            <p:cNvPr id="15" name="Freeform 15"/>
            <p:cNvSpPr/>
            <p:nvPr/>
          </p:nvSpPr>
          <p:spPr>
            <a:xfrm>
              <a:off x="26532" y="0"/>
              <a:ext cx="759735" cy="134478"/>
            </a:xfrm>
            <a:custGeom>
              <a:avLst/>
              <a:gdLst/>
              <a:ahLst/>
              <a:cxnLst/>
              <a:rect l="l" t="t" r="r" b="b"/>
              <a:pathLst>
                <a:path w="759735" h="134478">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id="16" name="TextBox 16"/>
            <p:cNvSpPr txBox="1"/>
            <p:nvPr/>
          </p:nvSpPr>
          <p:spPr>
            <a:xfrm>
              <a:off x="101600" y="19050"/>
              <a:ext cx="609600" cy="115428"/>
            </a:xfrm>
            <a:prstGeom prst="rect">
              <a:avLst/>
            </a:prstGeom>
          </p:spPr>
          <p:txBody>
            <a:bodyPr lIns="83282" tIns="83282" rIns="83282" bIns="83282" rtlCol="0" anchor="ctr"/>
            <a:lstStyle/>
            <a:p>
              <a:pPr algn="ctr">
                <a:lnSpc>
                  <a:spcPts val="1993"/>
                </a:lnSpc>
              </a:pPr>
              <a:endParaRPr/>
            </a:p>
          </p:txBody>
        </p:sp>
      </p:grpSp>
      <p:sp>
        <p:nvSpPr>
          <p:cNvPr id="17" name="Freeform 17"/>
          <p:cNvSpPr/>
          <p:nvPr/>
        </p:nvSpPr>
        <p:spPr>
          <a:xfrm>
            <a:off x="3139813" y="2831620"/>
            <a:ext cx="11517774" cy="6426680"/>
          </a:xfrm>
          <a:custGeom>
            <a:avLst/>
            <a:gdLst/>
            <a:ahLst/>
            <a:cxnLst/>
            <a:rect l="l" t="t" r="r" b="b"/>
            <a:pathLst>
              <a:path w="11517774" h="6426680">
                <a:moveTo>
                  <a:pt x="0" y="0"/>
                </a:moveTo>
                <a:lnTo>
                  <a:pt x="11517774" y="0"/>
                </a:lnTo>
                <a:lnTo>
                  <a:pt x="11517774" y="6426680"/>
                </a:lnTo>
                <a:lnTo>
                  <a:pt x="0" y="6426680"/>
                </a:lnTo>
                <a:lnTo>
                  <a:pt x="0" y="0"/>
                </a:lnTo>
                <a:close/>
              </a:path>
            </a:pathLst>
          </a:custGeom>
          <a:blipFill>
            <a:blip r:embed="rId8"/>
            <a:stretch>
              <a:fillRect/>
            </a:stretch>
          </a:blipFill>
          <a:ln w="38100" cap="sq">
            <a:solidFill>
              <a:srgbClr val="000000"/>
            </a:solidFill>
            <a:prstDash val="solid"/>
            <a:miter/>
          </a:ln>
        </p:spPr>
      </p:sp>
      <p:sp>
        <p:nvSpPr>
          <p:cNvPr id="18" name="TextBox 18"/>
          <p:cNvSpPr txBox="1"/>
          <p:nvPr/>
        </p:nvSpPr>
        <p:spPr>
          <a:xfrm>
            <a:off x="3763698" y="866775"/>
            <a:ext cx="10760605" cy="1377949"/>
          </a:xfrm>
          <a:prstGeom prst="rect">
            <a:avLst/>
          </a:prstGeom>
        </p:spPr>
        <p:txBody>
          <a:bodyPr lIns="0" tIns="0" rIns="0" bIns="0" rtlCol="0" anchor="t">
            <a:spAutoFit/>
          </a:bodyPr>
          <a:lstStyle/>
          <a:p>
            <a:pPr algn="ctr">
              <a:lnSpc>
                <a:spcPts val="11200"/>
              </a:lnSpc>
            </a:pPr>
            <a:r>
              <a:rPr lang="en-US" sz="8000">
                <a:solidFill>
                  <a:srgbClr val="56AAF0"/>
                </a:solidFill>
                <a:latin typeface="Dynamo Medium"/>
                <a:ea typeface="Dynamo Medium"/>
                <a:cs typeface="Dynamo Medium"/>
                <a:sym typeface="Dynamo Medium"/>
              </a:rPr>
              <a:t>HOME / LANDING PAGE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a:off x="-463075" y="7194550"/>
            <a:ext cx="5863057" cy="4114800"/>
          </a:xfrm>
          <a:custGeom>
            <a:avLst/>
            <a:gdLst/>
            <a:ahLst/>
            <a:cxnLst/>
            <a:rect l="l" t="t" r="r" b="b"/>
            <a:pathLst>
              <a:path w="5863057" h="4114800">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134180" y="885825"/>
            <a:ext cx="11761310" cy="1203321"/>
          </a:xfrm>
          <a:prstGeom prst="rect">
            <a:avLst/>
          </a:prstGeom>
        </p:spPr>
        <p:txBody>
          <a:bodyPr lIns="0" tIns="0" rIns="0" bIns="0" rtlCol="0" anchor="t">
            <a:spAutoFit/>
          </a:bodyPr>
          <a:lstStyle/>
          <a:p>
            <a:pPr algn="ctr">
              <a:lnSpc>
                <a:spcPts val="9800"/>
              </a:lnSpc>
            </a:pPr>
            <a:r>
              <a:rPr lang="en-US" sz="7000">
                <a:solidFill>
                  <a:srgbClr val="56AAF0"/>
                </a:solidFill>
                <a:latin typeface="Dynamo Medium"/>
                <a:ea typeface="Dynamo Medium"/>
                <a:cs typeface="Dynamo Medium"/>
                <a:sym typeface="Dynamo Medium"/>
              </a:rPr>
              <a:t>KEY PERFORMANCE INDICATOR</a:t>
            </a:r>
          </a:p>
        </p:txBody>
      </p:sp>
      <p:sp>
        <p:nvSpPr>
          <p:cNvPr id="4" name="Freeform 4"/>
          <p:cNvSpPr/>
          <p:nvPr/>
        </p:nvSpPr>
        <p:spPr>
          <a:xfrm flipH="1" flipV="1">
            <a:off x="12866828" y="-976689"/>
            <a:ext cx="5863057" cy="4114800"/>
          </a:xfrm>
          <a:custGeom>
            <a:avLst/>
            <a:gdLst/>
            <a:ahLst/>
            <a:cxnLst/>
            <a:rect l="l" t="t" r="r" b="b"/>
            <a:pathLst>
              <a:path w="5863057" h="4114800">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2638614" y="2507111"/>
            <a:ext cx="6376221" cy="1945989"/>
          </a:xfrm>
          <a:custGeom>
            <a:avLst/>
            <a:gdLst/>
            <a:ahLst/>
            <a:cxnLst/>
            <a:rect l="l" t="t" r="r" b="b"/>
            <a:pathLst>
              <a:path w="6376221" h="1945989">
                <a:moveTo>
                  <a:pt x="0" y="0"/>
                </a:moveTo>
                <a:lnTo>
                  <a:pt x="6376221" y="0"/>
                </a:lnTo>
                <a:lnTo>
                  <a:pt x="6376221" y="1945990"/>
                </a:lnTo>
                <a:lnTo>
                  <a:pt x="0" y="1945990"/>
                </a:lnTo>
                <a:lnTo>
                  <a:pt x="0" y="0"/>
                </a:lnTo>
                <a:close/>
              </a:path>
            </a:pathLst>
          </a:custGeom>
          <a:blipFill>
            <a:blip r:embed="rId4"/>
            <a:stretch>
              <a:fillRect/>
            </a:stretch>
          </a:blipFill>
        </p:spPr>
      </p:sp>
      <p:sp>
        <p:nvSpPr>
          <p:cNvPr id="6" name="Freeform 6"/>
          <p:cNvSpPr/>
          <p:nvPr/>
        </p:nvSpPr>
        <p:spPr>
          <a:xfrm>
            <a:off x="9144000" y="2507111"/>
            <a:ext cx="6132815" cy="1945989"/>
          </a:xfrm>
          <a:custGeom>
            <a:avLst/>
            <a:gdLst/>
            <a:ahLst/>
            <a:cxnLst/>
            <a:rect l="l" t="t" r="r" b="b"/>
            <a:pathLst>
              <a:path w="6132815" h="1945989">
                <a:moveTo>
                  <a:pt x="0" y="0"/>
                </a:moveTo>
                <a:lnTo>
                  <a:pt x="6132815" y="0"/>
                </a:lnTo>
                <a:lnTo>
                  <a:pt x="6132815" y="1945990"/>
                </a:lnTo>
                <a:lnTo>
                  <a:pt x="0" y="1945990"/>
                </a:lnTo>
                <a:lnTo>
                  <a:pt x="0" y="0"/>
                </a:lnTo>
                <a:close/>
              </a:path>
            </a:pathLst>
          </a:custGeom>
          <a:blipFill>
            <a:blip r:embed="rId5"/>
            <a:stretch>
              <a:fillRect/>
            </a:stretch>
          </a:blipFill>
        </p:spPr>
      </p:sp>
      <p:sp>
        <p:nvSpPr>
          <p:cNvPr id="7" name="TextBox 7"/>
          <p:cNvSpPr txBox="1"/>
          <p:nvPr/>
        </p:nvSpPr>
        <p:spPr>
          <a:xfrm>
            <a:off x="14895490" y="5925211"/>
            <a:ext cx="2176712" cy="494276"/>
          </a:xfrm>
          <a:prstGeom prst="rect">
            <a:avLst/>
          </a:prstGeom>
        </p:spPr>
        <p:txBody>
          <a:bodyPr lIns="0" tIns="0" rIns="0" bIns="0" rtlCol="0" anchor="t">
            <a:spAutoFit/>
          </a:bodyPr>
          <a:lstStyle/>
          <a:p>
            <a:pPr algn="ctr">
              <a:lnSpc>
                <a:spcPts val="4032"/>
              </a:lnSpc>
            </a:pPr>
            <a:r>
              <a:rPr lang="en-US" sz="2880" spc="144">
                <a:solidFill>
                  <a:srgbClr val="FCFEFF"/>
                </a:solidFill>
                <a:latin typeface="Dynamo Medium"/>
                <a:ea typeface="Dynamo Medium"/>
                <a:cs typeface="Dynamo Medium"/>
                <a:sym typeface="Dynamo Medium"/>
              </a:rPr>
              <a:t>SERVICE 04</a:t>
            </a:r>
          </a:p>
        </p:txBody>
      </p:sp>
      <p:sp>
        <p:nvSpPr>
          <p:cNvPr id="8" name="TextBox 8"/>
          <p:cNvSpPr txBox="1"/>
          <p:nvPr/>
        </p:nvSpPr>
        <p:spPr>
          <a:xfrm>
            <a:off x="1606746" y="4662170"/>
            <a:ext cx="15652554" cy="905511"/>
          </a:xfrm>
          <a:prstGeom prst="rect">
            <a:avLst/>
          </a:prstGeom>
        </p:spPr>
        <p:txBody>
          <a:bodyPr lIns="0" tIns="0" rIns="0" bIns="0" rtlCol="0" anchor="t">
            <a:spAutoFit/>
          </a:bodyPr>
          <a:lstStyle/>
          <a:p>
            <a:pPr algn="l">
              <a:lnSpc>
                <a:spcPts val="3639"/>
              </a:lnSpc>
            </a:pPr>
            <a:r>
              <a:rPr lang="en-US" sz="2599">
                <a:solidFill>
                  <a:srgbClr val="000000"/>
                </a:solidFill>
                <a:latin typeface="Canva Sans Bold"/>
                <a:ea typeface="Canva Sans Bold"/>
                <a:cs typeface="Canva Sans Bold"/>
                <a:sym typeface="Canva Sans Bold"/>
              </a:rPr>
              <a:t>There are 4 key metrics for Shield Insurance: Total Customers, Total Revenue, Daily Customer Growth (DCG), and Daily Revenue Growth (DRG).</a:t>
            </a:r>
          </a:p>
        </p:txBody>
      </p:sp>
      <p:sp>
        <p:nvSpPr>
          <p:cNvPr id="9" name="TextBox 9"/>
          <p:cNvSpPr txBox="1"/>
          <p:nvPr/>
        </p:nvSpPr>
        <p:spPr>
          <a:xfrm>
            <a:off x="1606746" y="5923915"/>
            <a:ext cx="15287988" cy="3328035"/>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000000"/>
                </a:solidFill>
                <a:latin typeface="Canva Sans Bold"/>
                <a:ea typeface="Canva Sans Bold"/>
                <a:cs typeface="Canva Sans Bold"/>
                <a:sym typeface="Canva Sans Bold"/>
              </a:rPr>
              <a:t>Total Customers </a:t>
            </a:r>
            <a:r>
              <a:rPr lang="en-US" sz="2100">
                <a:solidFill>
                  <a:srgbClr val="000000"/>
                </a:solidFill>
                <a:latin typeface="Canva Sans"/>
                <a:ea typeface="Canva Sans"/>
                <a:cs typeface="Canva Sans"/>
                <a:sym typeface="Canva Sans"/>
              </a:rPr>
              <a:t>represent the total number of users of the company, which is around </a:t>
            </a:r>
            <a:r>
              <a:rPr lang="en-US" sz="2100">
                <a:solidFill>
                  <a:srgbClr val="000000"/>
                </a:solidFill>
                <a:latin typeface="Canva Sans Bold"/>
                <a:ea typeface="Canva Sans Bold"/>
                <a:cs typeface="Canva Sans Bold"/>
                <a:sym typeface="Canva Sans Bold"/>
              </a:rPr>
              <a:t>27K. </a:t>
            </a:r>
          </a:p>
          <a:p>
            <a:pPr marL="453390" lvl="1" indent="-226695" algn="l">
              <a:lnSpc>
                <a:spcPts val="2940"/>
              </a:lnSpc>
              <a:buFont typeface="Arial"/>
              <a:buChar char="•"/>
            </a:pPr>
            <a:r>
              <a:rPr lang="en-US" sz="2100">
                <a:solidFill>
                  <a:srgbClr val="000000"/>
                </a:solidFill>
                <a:latin typeface="Canva Sans Bold"/>
                <a:ea typeface="Canva Sans Bold"/>
                <a:cs typeface="Canva Sans Bold"/>
                <a:sym typeface="Canva Sans Bold"/>
              </a:rPr>
              <a:t>Total Revenue</a:t>
            </a:r>
            <a:r>
              <a:rPr lang="en-US" sz="2100">
                <a:solidFill>
                  <a:srgbClr val="000000"/>
                </a:solidFill>
                <a:latin typeface="Canva Sans"/>
                <a:ea typeface="Canva Sans"/>
                <a:cs typeface="Canva Sans"/>
                <a:sym typeface="Canva Sans"/>
              </a:rPr>
              <a:t> is the revenue generated from all policy registrations, amounting to approximately</a:t>
            </a:r>
            <a:r>
              <a:rPr lang="en-US" sz="2100">
                <a:solidFill>
                  <a:srgbClr val="000000"/>
                </a:solidFill>
                <a:latin typeface="Canva Sans Bold"/>
                <a:ea typeface="Canva Sans Bold"/>
                <a:cs typeface="Canva Sans Bold"/>
                <a:sym typeface="Canva Sans Bold"/>
              </a:rPr>
              <a:t> 989M </a:t>
            </a:r>
            <a:r>
              <a:rPr lang="en-US" sz="2100">
                <a:solidFill>
                  <a:srgbClr val="000000"/>
                </a:solidFill>
                <a:latin typeface="Canva Sans"/>
                <a:ea typeface="Canva Sans"/>
                <a:cs typeface="Canva Sans"/>
                <a:sym typeface="Canva Sans"/>
              </a:rPr>
              <a:t>over</a:t>
            </a:r>
            <a:r>
              <a:rPr lang="en-US" sz="2100">
                <a:solidFill>
                  <a:srgbClr val="000000"/>
                </a:solidFill>
                <a:latin typeface="Canva Sans Bold"/>
                <a:ea typeface="Canva Sans Bold"/>
                <a:cs typeface="Canva Sans Bold"/>
                <a:sym typeface="Canva Sans Bold"/>
              </a:rPr>
              <a:t> 6 months. </a:t>
            </a:r>
          </a:p>
          <a:p>
            <a:pPr marL="453390" lvl="1" indent="-226695" algn="l">
              <a:lnSpc>
                <a:spcPts val="2940"/>
              </a:lnSpc>
              <a:buFont typeface="Arial"/>
              <a:buChar char="•"/>
            </a:pPr>
            <a:r>
              <a:rPr lang="en-US" sz="2100">
                <a:solidFill>
                  <a:srgbClr val="000000"/>
                </a:solidFill>
                <a:latin typeface="Canva Sans Bold"/>
                <a:ea typeface="Canva Sans Bold"/>
                <a:cs typeface="Canva Sans Bold"/>
                <a:sym typeface="Canva Sans Bold"/>
              </a:rPr>
              <a:t>Daily Customer Growth</a:t>
            </a:r>
            <a:r>
              <a:rPr lang="en-US" sz="2100">
                <a:solidFill>
                  <a:srgbClr val="000000"/>
                </a:solidFill>
                <a:latin typeface="Canva Sans"/>
                <a:ea typeface="Canva Sans"/>
                <a:cs typeface="Canva Sans"/>
                <a:sym typeface="Canva Sans"/>
              </a:rPr>
              <a:t> is the average daily increase in the customer base during a specific month, with an average of</a:t>
            </a:r>
            <a:r>
              <a:rPr lang="en-US" sz="2100">
                <a:solidFill>
                  <a:srgbClr val="000000"/>
                </a:solidFill>
                <a:latin typeface="Canva Sans Bold"/>
                <a:ea typeface="Canva Sans Bold"/>
                <a:cs typeface="Canva Sans Bold"/>
                <a:sym typeface="Canva Sans Bold"/>
              </a:rPr>
              <a:t> 148.29 o</a:t>
            </a:r>
            <a:r>
              <a:rPr lang="en-US" sz="2100">
                <a:solidFill>
                  <a:srgbClr val="000000"/>
                </a:solidFill>
                <a:latin typeface="Canva Sans"/>
                <a:ea typeface="Canva Sans"/>
                <a:cs typeface="Canva Sans"/>
                <a:sym typeface="Canva Sans"/>
              </a:rPr>
              <a:t>ver the past</a:t>
            </a:r>
            <a:r>
              <a:rPr lang="en-US" sz="2100">
                <a:solidFill>
                  <a:srgbClr val="000000"/>
                </a:solidFill>
                <a:latin typeface="Canva Sans Bold"/>
                <a:ea typeface="Canva Sans Bold"/>
                <a:cs typeface="Canva Sans Bold"/>
                <a:sym typeface="Canva Sans Bold"/>
              </a:rPr>
              <a:t> 6 months. </a:t>
            </a:r>
          </a:p>
          <a:p>
            <a:pPr marL="453390" lvl="1" indent="-226695" algn="l">
              <a:lnSpc>
                <a:spcPts val="2940"/>
              </a:lnSpc>
              <a:buFont typeface="Arial"/>
              <a:buChar char="•"/>
            </a:pPr>
            <a:r>
              <a:rPr lang="en-US" sz="2100">
                <a:solidFill>
                  <a:srgbClr val="000000"/>
                </a:solidFill>
                <a:latin typeface="Canva Sans Bold"/>
                <a:ea typeface="Canva Sans Bold"/>
                <a:cs typeface="Canva Sans Bold"/>
                <a:sym typeface="Canva Sans Bold"/>
              </a:rPr>
              <a:t>Daily Revenue Growth </a:t>
            </a:r>
            <a:r>
              <a:rPr lang="en-US" sz="2100">
                <a:solidFill>
                  <a:srgbClr val="000000"/>
                </a:solidFill>
                <a:latin typeface="Canva Sans"/>
                <a:ea typeface="Canva Sans"/>
                <a:cs typeface="Canva Sans"/>
                <a:sym typeface="Canva Sans"/>
              </a:rPr>
              <a:t>is calculated by dividing the total revenue earned in a specific month by the number of unique dates within that month, with a</a:t>
            </a:r>
            <a:r>
              <a:rPr lang="en-US" sz="2100">
                <a:solidFill>
                  <a:srgbClr val="000000"/>
                </a:solidFill>
                <a:latin typeface="Canva Sans Bold"/>
                <a:ea typeface="Canva Sans Bold"/>
                <a:cs typeface="Canva Sans Bold"/>
                <a:sym typeface="Canva Sans Bold"/>
              </a:rPr>
              <a:t> DRG </a:t>
            </a:r>
            <a:r>
              <a:rPr lang="en-US" sz="2100">
                <a:solidFill>
                  <a:srgbClr val="000000"/>
                </a:solidFill>
                <a:latin typeface="Canva Sans"/>
                <a:ea typeface="Canva Sans"/>
                <a:cs typeface="Canva Sans"/>
                <a:sym typeface="Canva Sans"/>
              </a:rPr>
              <a:t>value</a:t>
            </a:r>
            <a:r>
              <a:rPr lang="en-US" sz="2100">
                <a:solidFill>
                  <a:srgbClr val="000000"/>
                </a:solidFill>
                <a:latin typeface="Canva Sans Bold"/>
                <a:ea typeface="Canva Sans Bold"/>
                <a:cs typeface="Canva Sans Bold"/>
                <a:sym typeface="Canva Sans Bold"/>
              </a:rPr>
              <a:t> of 5.47M. </a:t>
            </a:r>
          </a:p>
          <a:p>
            <a:pPr algn="l">
              <a:lnSpc>
                <a:spcPts val="2940"/>
              </a:lnSpc>
            </a:pPr>
            <a:endParaRPr lang="en-US" sz="2100">
              <a:solidFill>
                <a:srgbClr val="000000"/>
              </a:solidFill>
              <a:latin typeface="Canva Sans Bold"/>
              <a:ea typeface="Canva Sans Bold"/>
              <a:cs typeface="Canva Sans Bold"/>
              <a:sym typeface="Canva Sans Bold"/>
            </a:endParaRPr>
          </a:p>
          <a:p>
            <a:pPr marL="453390" lvl="1" indent="-226695" algn="l">
              <a:lnSpc>
                <a:spcPts val="2940"/>
              </a:lnSpc>
              <a:buFont typeface="Arial"/>
              <a:buChar char="•"/>
            </a:pPr>
            <a:r>
              <a:rPr lang="en-US" sz="2100">
                <a:solidFill>
                  <a:srgbClr val="000000"/>
                </a:solidFill>
                <a:latin typeface="Canva Sans Bold"/>
                <a:ea typeface="Canva Sans Bold"/>
                <a:cs typeface="Canva Sans Bold"/>
                <a:sym typeface="Canva Sans Bold"/>
              </a:rPr>
              <a:t>We can also find the previous month values and the percentage change between the previous and selected month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5400000" flipV="1">
            <a:off x="12616145" y="1785558"/>
            <a:ext cx="10511830" cy="6491055"/>
          </a:xfrm>
          <a:custGeom>
            <a:avLst/>
            <a:gdLst/>
            <a:ahLst/>
            <a:cxnLst/>
            <a:rect l="l" t="t" r="r" b="b"/>
            <a:pathLst>
              <a:path w="10511830" h="6491055">
                <a:moveTo>
                  <a:pt x="0" y="6491055"/>
                </a:moveTo>
                <a:lnTo>
                  <a:pt x="10511829" y="6491055"/>
                </a:lnTo>
                <a:lnTo>
                  <a:pt x="10511829" y="0"/>
                </a:lnTo>
                <a:lnTo>
                  <a:pt x="0" y="0"/>
                </a:lnTo>
                <a:lnTo>
                  <a:pt x="0" y="6491055"/>
                </a:lnTo>
                <a:close/>
              </a:path>
            </a:pathLst>
          </a:custGeom>
          <a:blipFill>
            <a:blip r:embed="rId2"/>
            <a:stretch>
              <a:fillRect/>
            </a:stretch>
          </a:blipFill>
        </p:spPr>
      </p:sp>
      <p:sp>
        <p:nvSpPr>
          <p:cNvPr id="3" name="Freeform 3"/>
          <p:cNvSpPr/>
          <p:nvPr/>
        </p:nvSpPr>
        <p:spPr>
          <a:xfrm>
            <a:off x="6973669" y="3255470"/>
            <a:ext cx="10673055" cy="6002830"/>
          </a:xfrm>
          <a:custGeom>
            <a:avLst/>
            <a:gdLst/>
            <a:ahLst/>
            <a:cxnLst/>
            <a:rect l="l" t="t" r="r" b="b"/>
            <a:pathLst>
              <a:path w="10673055" h="6002830">
                <a:moveTo>
                  <a:pt x="0" y="0"/>
                </a:moveTo>
                <a:lnTo>
                  <a:pt x="10673055" y="0"/>
                </a:lnTo>
                <a:lnTo>
                  <a:pt x="10673055" y="6002830"/>
                </a:lnTo>
                <a:lnTo>
                  <a:pt x="0" y="6002830"/>
                </a:lnTo>
                <a:lnTo>
                  <a:pt x="0" y="0"/>
                </a:lnTo>
                <a:close/>
              </a:path>
            </a:pathLst>
          </a:custGeom>
          <a:blipFill>
            <a:blip r:embed="rId3"/>
            <a:stretch>
              <a:fillRect/>
            </a:stretch>
          </a:blipFill>
        </p:spPr>
      </p:sp>
      <p:sp>
        <p:nvSpPr>
          <p:cNvPr id="4" name="TextBox 4"/>
          <p:cNvSpPr txBox="1"/>
          <p:nvPr/>
        </p:nvSpPr>
        <p:spPr>
          <a:xfrm>
            <a:off x="1644886" y="552232"/>
            <a:ext cx="9827218" cy="1203321"/>
          </a:xfrm>
          <a:prstGeom prst="rect">
            <a:avLst/>
          </a:prstGeom>
        </p:spPr>
        <p:txBody>
          <a:bodyPr lIns="0" tIns="0" rIns="0" bIns="0" rtlCol="0" anchor="t">
            <a:spAutoFit/>
          </a:bodyPr>
          <a:lstStyle/>
          <a:p>
            <a:pPr algn="l">
              <a:lnSpc>
                <a:spcPts val="9800"/>
              </a:lnSpc>
            </a:pPr>
            <a:r>
              <a:rPr lang="en-US" sz="7000">
                <a:solidFill>
                  <a:srgbClr val="56AAF0"/>
                </a:solidFill>
                <a:latin typeface="Dynamo Medium"/>
                <a:ea typeface="Dynamo Medium"/>
                <a:cs typeface="Dynamo Medium"/>
                <a:sym typeface="Dynamo Medium"/>
              </a:rPr>
              <a:t>OVERVIEW ANALYSIS</a:t>
            </a:r>
          </a:p>
        </p:txBody>
      </p:sp>
      <p:sp>
        <p:nvSpPr>
          <p:cNvPr id="5" name="TextBox 5"/>
          <p:cNvSpPr txBox="1"/>
          <p:nvPr/>
        </p:nvSpPr>
        <p:spPr>
          <a:xfrm>
            <a:off x="1028700" y="1767007"/>
            <a:ext cx="16230600" cy="1298575"/>
          </a:xfrm>
          <a:prstGeom prst="rect">
            <a:avLst/>
          </a:prstGeom>
        </p:spPr>
        <p:txBody>
          <a:bodyPr lIns="0" tIns="0" rIns="0" bIns="0" rtlCol="0" anchor="t">
            <a:spAutoFit/>
          </a:bodyPr>
          <a:lstStyle/>
          <a:p>
            <a:pPr algn="l">
              <a:lnSpc>
                <a:spcPts val="3499"/>
              </a:lnSpc>
            </a:pPr>
            <a:r>
              <a:rPr lang="en-US" sz="2499">
                <a:solidFill>
                  <a:srgbClr val="000000"/>
                </a:solidFill>
                <a:latin typeface="Canva Sans Bold"/>
                <a:ea typeface="Canva Sans Bold"/>
                <a:cs typeface="Canva Sans Bold"/>
                <a:sym typeface="Canva Sans Bold"/>
              </a:rPr>
              <a:t>Dive into a bird's-eye perspective of Shield's performance, with key metrics and trends elegantly displayed for quick analysis. From overall revenue trends to customer acquisition metrics, this page serves as the compass guiding strategic decision-making. </a:t>
            </a:r>
          </a:p>
        </p:txBody>
      </p:sp>
      <p:sp>
        <p:nvSpPr>
          <p:cNvPr id="6" name="TextBox 6"/>
          <p:cNvSpPr txBox="1"/>
          <p:nvPr/>
        </p:nvSpPr>
        <p:spPr>
          <a:xfrm>
            <a:off x="878155" y="3415261"/>
            <a:ext cx="5865205" cy="5635623"/>
          </a:xfrm>
          <a:prstGeom prst="rect">
            <a:avLst/>
          </a:prstGeom>
        </p:spPr>
        <p:txBody>
          <a:bodyPr lIns="0" tIns="0" rIns="0" bIns="0" rtlCol="0" anchor="t">
            <a:spAutoFit/>
          </a:bodyPr>
          <a:lstStyle/>
          <a:p>
            <a:pPr marL="431817" lvl="1" indent="-215908" algn="l">
              <a:lnSpc>
                <a:spcPts val="2800"/>
              </a:lnSpc>
              <a:buFont typeface="Arial"/>
              <a:buChar char="•"/>
            </a:pPr>
            <a:r>
              <a:rPr lang="en-US" sz="2000">
                <a:solidFill>
                  <a:srgbClr val="000000"/>
                </a:solidFill>
                <a:latin typeface="Canva Sans"/>
                <a:ea typeface="Canva Sans"/>
                <a:cs typeface="Canva Sans"/>
                <a:sym typeface="Canva Sans"/>
              </a:rPr>
              <a:t>The majority of customers are aged between</a:t>
            </a:r>
            <a:r>
              <a:rPr lang="en-US" sz="2000">
                <a:solidFill>
                  <a:srgbClr val="000000"/>
                </a:solidFill>
                <a:latin typeface="Canva Sans Bold"/>
                <a:ea typeface="Canva Sans Bold"/>
                <a:cs typeface="Canva Sans Bold"/>
                <a:sym typeface="Canva Sans Bold"/>
              </a:rPr>
              <a:t> 31 and 40 </a:t>
            </a:r>
            <a:r>
              <a:rPr lang="en-US" sz="2000">
                <a:solidFill>
                  <a:srgbClr val="000000"/>
                </a:solidFill>
                <a:latin typeface="Canva Sans"/>
                <a:ea typeface="Canva Sans"/>
                <a:cs typeface="Canva Sans"/>
                <a:sym typeface="Canva Sans"/>
              </a:rPr>
              <a:t>and are located in the</a:t>
            </a:r>
            <a:r>
              <a:rPr lang="en-US" sz="2000">
                <a:solidFill>
                  <a:srgbClr val="000000"/>
                </a:solidFill>
                <a:latin typeface="Canva Sans Bold"/>
                <a:ea typeface="Canva Sans Bold"/>
                <a:cs typeface="Canva Sans Bold"/>
                <a:sym typeface="Canva Sans Bold"/>
              </a:rPr>
              <a:t> Delhi NCR area. </a:t>
            </a:r>
            <a:r>
              <a:rPr lang="en-US" sz="2000">
                <a:solidFill>
                  <a:srgbClr val="000000"/>
                </a:solidFill>
                <a:latin typeface="Canva Sans"/>
                <a:ea typeface="Canva Sans"/>
                <a:cs typeface="Canva Sans"/>
                <a:sym typeface="Canva Sans"/>
              </a:rPr>
              <a:t>In contrast, the fewest customers are over</a:t>
            </a:r>
            <a:r>
              <a:rPr lang="en-US" sz="2000">
                <a:solidFill>
                  <a:srgbClr val="000000"/>
                </a:solidFill>
                <a:latin typeface="Canva Sans Bold"/>
                <a:ea typeface="Canva Sans Bold"/>
                <a:cs typeface="Canva Sans Bold"/>
                <a:sym typeface="Canva Sans Bold"/>
              </a:rPr>
              <a:t> 65  Indore. </a:t>
            </a:r>
          </a:p>
          <a:p>
            <a:pPr algn="l">
              <a:lnSpc>
                <a:spcPts val="2800"/>
              </a:lnSpc>
            </a:pPr>
            <a:endParaRPr lang="en-US" sz="2000">
              <a:solidFill>
                <a:srgbClr val="000000"/>
              </a:solidFill>
              <a:latin typeface="Canva Sans Bold"/>
              <a:ea typeface="Canva Sans Bold"/>
              <a:cs typeface="Canva Sans Bold"/>
              <a:sym typeface="Canva Sans Bold"/>
            </a:endParaRPr>
          </a:p>
          <a:p>
            <a:pPr marL="431817" lvl="1" indent="-215908" algn="l">
              <a:lnSpc>
                <a:spcPts val="2800"/>
              </a:lnSpc>
              <a:buFont typeface="Arial"/>
              <a:buChar char="•"/>
            </a:pPr>
            <a:r>
              <a:rPr lang="en-US" sz="2000">
                <a:solidFill>
                  <a:srgbClr val="000000"/>
                </a:solidFill>
                <a:latin typeface="Canva Sans"/>
                <a:ea typeface="Canva Sans"/>
                <a:cs typeface="Canva Sans"/>
                <a:sym typeface="Canva Sans"/>
              </a:rPr>
              <a:t>In terms of monthly performance</a:t>
            </a:r>
            <a:r>
              <a:rPr lang="en-US" sz="2000">
                <a:solidFill>
                  <a:srgbClr val="000000"/>
                </a:solidFill>
                <a:latin typeface="Canva Sans Bold"/>
                <a:ea typeface="Canva Sans Bold"/>
                <a:cs typeface="Canva Sans Bold"/>
                <a:sym typeface="Canva Sans Bold"/>
              </a:rPr>
              <a:t>, March 2023 </a:t>
            </a:r>
            <a:r>
              <a:rPr lang="en-US" sz="2000">
                <a:solidFill>
                  <a:srgbClr val="000000"/>
                </a:solidFill>
                <a:latin typeface="Canva Sans"/>
                <a:ea typeface="Canva Sans"/>
                <a:cs typeface="Canva Sans"/>
                <a:sym typeface="Canva Sans"/>
              </a:rPr>
              <a:t>saw the highest number of customers, with</a:t>
            </a:r>
            <a:r>
              <a:rPr lang="en-US" sz="2000">
                <a:solidFill>
                  <a:srgbClr val="000000"/>
                </a:solidFill>
                <a:latin typeface="Canva Sans Bold"/>
                <a:ea typeface="Canva Sans Bold"/>
                <a:cs typeface="Canva Sans Bold"/>
                <a:sym typeface="Canva Sans Bold"/>
              </a:rPr>
              <a:t> 7.1K, </a:t>
            </a:r>
            <a:r>
              <a:rPr lang="en-US" sz="2000">
                <a:solidFill>
                  <a:srgbClr val="000000"/>
                </a:solidFill>
                <a:latin typeface="Canva Sans"/>
                <a:ea typeface="Canva Sans"/>
                <a:cs typeface="Canva Sans"/>
                <a:sym typeface="Canva Sans"/>
              </a:rPr>
              <a:t>and generated a revenue of around </a:t>
            </a:r>
            <a:r>
              <a:rPr lang="en-US" sz="2000">
                <a:solidFill>
                  <a:srgbClr val="000000"/>
                </a:solidFill>
                <a:latin typeface="Canva Sans Bold"/>
                <a:ea typeface="Canva Sans Bold"/>
                <a:cs typeface="Canva Sans Bold"/>
                <a:sym typeface="Canva Sans Bold"/>
              </a:rPr>
              <a:t>264M. </a:t>
            </a:r>
            <a:r>
              <a:rPr lang="en-US" sz="2000">
                <a:solidFill>
                  <a:srgbClr val="000000"/>
                </a:solidFill>
                <a:latin typeface="Canva Sans"/>
                <a:ea typeface="Canva Sans"/>
                <a:cs typeface="Canva Sans"/>
                <a:sym typeface="Canva Sans"/>
              </a:rPr>
              <a:t>Conversely,</a:t>
            </a:r>
            <a:r>
              <a:rPr lang="en-US" sz="2000">
                <a:solidFill>
                  <a:srgbClr val="000000"/>
                </a:solidFill>
                <a:latin typeface="Canva Sans Bold"/>
                <a:ea typeface="Canva Sans Bold"/>
                <a:cs typeface="Canva Sans Bold"/>
                <a:sym typeface="Canva Sans Bold"/>
              </a:rPr>
              <a:t> November 2022 </a:t>
            </a:r>
            <a:r>
              <a:rPr lang="en-US" sz="2000">
                <a:solidFill>
                  <a:srgbClr val="000000"/>
                </a:solidFill>
                <a:latin typeface="Canva Sans"/>
                <a:ea typeface="Canva Sans"/>
                <a:cs typeface="Canva Sans"/>
                <a:sym typeface="Canva Sans"/>
              </a:rPr>
              <a:t>recorded the lowest number of customers at </a:t>
            </a:r>
            <a:r>
              <a:rPr lang="en-US" sz="2000">
                <a:solidFill>
                  <a:srgbClr val="000000"/>
                </a:solidFill>
                <a:latin typeface="Canva Sans Bold"/>
                <a:ea typeface="Canva Sans Bold"/>
                <a:cs typeface="Canva Sans Bold"/>
                <a:sym typeface="Canva Sans Bold"/>
              </a:rPr>
              <a:t>3.8K </a:t>
            </a:r>
            <a:r>
              <a:rPr lang="en-US" sz="2000">
                <a:solidFill>
                  <a:srgbClr val="000000"/>
                </a:solidFill>
                <a:latin typeface="Canva Sans"/>
                <a:ea typeface="Canva Sans"/>
                <a:cs typeface="Canva Sans"/>
                <a:sym typeface="Canva Sans"/>
              </a:rPr>
              <a:t>and the lowest revenue of </a:t>
            </a:r>
            <a:r>
              <a:rPr lang="en-US" sz="2000">
                <a:solidFill>
                  <a:srgbClr val="000000"/>
                </a:solidFill>
                <a:latin typeface="Canva Sans Bold"/>
                <a:ea typeface="Canva Sans Bold"/>
                <a:cs typeface="Canva Sans Bold"/>
                <a:sym typeface="Canva Sans Bold"/>
              </a:rPr>
              <a:t>132M. </a:t>
            </a:r>
          </a:p>
          <a:p>
            <a:pPr algn="l">
              <a:lnSpc>
                <a:spcPts val="2800"/>
              </a:lnSpc>
            </a:pPr>
            <a:endParaRPr lang="en-US" sz="2000">
              <a:solidFill>
                <a:srgbClr val="000000"/>
              </a:solidFill>
              <a:latin typeface="Canva Sans Bold"/>
              <a:ea typeface="Canva Sans Bold"/>
              <a:cs typeface="Canva Sans Bold"/>
              <a:sym typeface="Canva Sans Bold"/>
            </a:endParaRPr>
          </a:p>
          <a:p>
            <a:pPr marL="431817" lvl="1" indent="-215908" algn="l">
              <a:lnSpc>
                <a:spcPts val="2800"/>
              </a:lnSpc>
              <a:buFont typeface="Arial"/>
              <a:buChar char="•"/>
            </a:pPr>
            <a:r>
              <a:rPr lang="en-US" sz="2000">
                <a:solidFill>
                  <a:srgbClr val="000000"/>
                </a:solidFill>
                <a:latin typeface="Canva Sans"/>
                <a:ea typeface="Canva Sans"/>
                <a:cs typeface="Canva Sans"/>
                <a:sym typeface="Canva Sans"/>
              </a:rPr>
              <a:t>Among the policies</a:t>
            </a:r>
            <a:r>
              <a:rPr lang="en-US" sz="2000">
                <a:solidFill>
                  <a:srgbClr val="000000"/>
                </a:solidFill>
                <a:latin typeface="Canva Sans Bold"/>
                <a:ea typeface="Canva Sans Bold"/>
                <a:cs typeface="Canva Sans Bold"/>
                <a:sym typeface="Canva Sans Bold"/>
              </a:rPr>
              <a:t>, POL2005HEL </a:t>
            </a:r>
            <a:r>
              <a:rPr lang="en-US" sz="2000">
                <a:solidFill>
                  <a:srgbClr val="000000"/>
                </a:solidFill>
                <a:latin typeface="Canva Sans"/>
                <a:ea typeface="Canva Sans"/>
                <a:cs typeface="Canva Sans"/>
                <a:sym typeface="Canva Sans"/>
              </a:rPr>
              <a:t>generated the highest revenue, approximately </a:t>
            </a:r>
            <a:r>
              <a:rPr lang="en-US" sz="2000">
                <a:solidFill>
                  <a:srgbClr val="000000"/>
                </a:solidFill>
                <a:latin typeface="Canva Sans Bold"/>
                <a:ea typeface="Canva Sans Bold"/>
                <a:cs typeface="Canva Sans Bold"/>
                <a:sym typeface="Canva Sans Bold"/>
              </a:rPr>
              <a:t>324M, </a:t>
            </a:r>
            <a:r>
              <a:rPr lang="en-US" sz="2000">
                <a:solidFill>
                  <a:srgbClr val="000000"/>
                </a:solidFill>
                <a:latin typeface="Canva Sans"/>
                <a:ea typeface="Canva Sans"/>
                <a:cs typeface="Canva Sans"/>
                <a:sym typeface="Canva Sans"/>
              </a:rPr>
              <a:t>whereas</a:t>
            </a:r>
            <a:r>
              <a:rPr lang="en-US" sz="2000">
                <a:solidFill>
                  <a:srgbClr val="000000"/>
                </a:solidFill>
                <a:latin typeface="Canva Sans Bold"/>
                <a:ea typeface="Canva Sans Bold"/>
                <a:cs typeface="Canva Sans Bold"/>
                <a:sym typeface="Canva Sans Bold"/>
              </a:rPr>
              <a:t> POL4321HEL </a:t>
            </a:r>
            <a:r>
              <a:rPr lang="en-US" sz="2000">
                <a:solidFill>
                  <a:srgbClr val="000000"/>
                </a:solidFill>
                <a:latin typeface="Canva Sans"/>
                <a:ea typeface="Canva Sans"/>
                <a:cs typeface="Canva Sans"/>
                <a:sym typeface="Canva Sans"/>
              </a:rPr>
              <a:t>generated the lowest revenue, around</a:t>
            </a:r>
            <a:r>
              <a:rPr lang="en-US" sz="2000">
                <a:solidFill>
                  <a:srgbClr val="000000"/>
                </a:solidFill>
                <a:latin typeface="Canva Sans Bold"/>
                <a:ea typeface="Canva Sans Bold"/>
                <a:cs typeface="Canva Sans Bold"/>
                <a:sym typeface="Canva Sans Bold"/>
              </a:rPr>
              <a:t> 25M.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1780280">
            <a:off x="-1340224" y="-2572471"/>
            <a:ext cx="8627188" cy="5144941"/>
          </a:xfrm>
          <a:custGeom>
            <a:avLst/>
            <a:gdLst/>
            <a:ahLst/>
            <a:cxnLst/>
            <a:rect l="l" t="t" r="r" b="b"/>
            <a:pathLst>
              <a:path w="8627188" h="5144941">
                <a:moveTo>
                  <a:pt x="0" y="0"/>
                </a:moveTo>
                <a:lnTo>
                  <a:pt x="8627188" y="0"/>
                </a:lnTo>
                <a:lnTo>
                  <a:pt x="8627188" y="5144942"/>
                </a:lnTo>
                <a:lnTo>
                  <a:pt x="0" y="51449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820853">
            <a:off x="11232533" y="7572586"/>
            <a:ext cx="8627188" cy="5144941"/>
          </a:xfrm>
          <a:custGeom>
            <a:avLst/>
            <a:gdLst/>
            <a:ahLst/>
            <a:cxnLst/>
            <a:rect l="l" t="t" r="r" b="b"/>
            <a:pathLst>
              <a:path w="8627188" h="5144941">
                <a:moveTo>
                  <a:pt x="0" y="0"/>
                </a:moveTo>
                <a:lnTo>
                  <a:pt x="8627188" y="0"/>
                </a:lnTo>
                <a:lnTo>
                  <a:pt x="8627188" y="5144941"/>
                </a:lnTo>
                <a:lnTo>
                  <a:pt x="0" y="5144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865744" y="3888120"/>
            <a:ext cx="9151008" cy="5111942"/>
          </a:xfrm>
          <a:custGeom>
            <a:avLst/>
            <a:gdLst/>
            <a:ahLst/>
            <a:cxnLst/>
            <a:rect l="l" t="t" r="r" b="b"/>
            <a:pathLst>
              <a:path w="9151008" h="5111942">
                <a:moveTo>
                  <a:pt x="0" y="0"/>
                </a:moveTo>
                <a:lnTo>
                  <a:pt x="9151007" y="0"/>
                </a:lnTo>
                <a:lnTo>
                  <a:pt x="9151007" y="5111943"/>
                </a:lnTo>
                <a:lnTo>
                  <a:pt x="0" y="5111943"/>
                </a:lnTo>
                <a:lnTo>
                  <a:pt x="0" y="0"/>
                </a:lnTo>
                <a:close/>
              </a:path>
            </a:pathLst>
          </a:custGeom>
          <a:blipFill>
            <a:blip r:embed="rId4"/>
            <a:stretch>
              <a:fillRect/>
            </a:stretch>
          </a:blipFill>
        </p:spPr>
      </p:sp>
      <p:sp>
        <p:nvSpPr>
          <p:cNvPr id="5" name="TextBox 5"/>
          <p:cNvSpPr txBox="1"/>
          <p:nvPr/>
        </p:nvSpPr>
        <p:spPr>
          <a:xfrm>
            <a:off x="8595803" y="-8709"/>
            <a:ext cx="8945585" cy="1203321"/>
          </a:xfrm>
          <a:prstGeom prst="rect">
            <a:avLst/>
          </a:prstGeom>
        </p:spPr>
        <p:txBody>
          <a:bodyPr lIns="0" tIns="0" rIns="0" bIns="0" rtlCol="0" anchor="t">
            <a:spAutoFit/>
          </a:bodyPr>
          <a:lstStyle/>
          <a:p>
            <a:pPr algn="l">
              <a:lnSpc>
                <a:spcPts val="9800"/>
              </a:lnSpc>
            </a:pPr>
            <a:r>
              <a:rPr lang="en-US" sz="7000">
                <a:solidFill>
                  <a:srgbClr val="56AAF0"/>
                </a:solidFill>
                <a:latin typeface="Dynamo Medium"/>
                <a:ea typeface="Dynamo Medium"/>
                <a:cs typeface="Dynamo Medium"/>
                <a:sym typeface="Dynamo Medium"/>
              </a:rPr>
              <a:t>SALES MODE ANALYSIS</a:t>
            </a:r>
          </a:p>
        </p:txBody>
      </p:sp>
      <p:sp>
        <p:nvSpPr>
          <p:cNvPr id="6" name="TextBox 6"/>
          <p:cNvSpPr txBox="1"/>
          <p:nvPr/>
        </p:nvSpPr>
        <p:spPr>
          <a:xfrm>
            <a:off x="1028700" y="1566087"/>
            <a:ext cx="16512688" cy="1893570"/>
          </a:xfrm>
          <a:prstGeom prst="rect">
            <a:avLst/>
          </a:prstGeom>
        </p:spPr>
        <p:txBody>
          <a:bodyPr lIns="0" tIns="0" rIns="0" bIns="0" rtlCol="0" anchor="t">
            <a:spAutoFit/>
          </a:bodyPr>
          <a:lstStyle/>
          <a:p>
            <a:pPr algn="l">
              <a:lnSpc>
                <a:spcPts val="3779"/>
              </a:lnSpc>
            </a:pPr>
            <a:r>
              <a:rPr lang="en-US" sz="2700">
                <a:solidFill>
                  <a:srgbClr val="000000"/>
                </a:solidFill>
                <a:latin typeface="Canva Sans Bold"/>
                <a:ea typeface="Canva Sans Bold"/>
                <a:cs typeface="Canva Sans Bold"/>
                <a:sym typeface="Canva Sans Bold"/>
              </a:rPr>
              <a:t>Delve deep into the intricacies of sales performance with a dedicated page that dissects sales data based on different modes. Whether it's analyzing the effectiveness of online channels versus traditional avenues or pinpointing the most lucrative sales modes, this page equips the team with insights to optimize sales strategies.</a:t>
            </a:r>
          </a:p>
        </p:txBody>
      </p:sp>
      <p:sp>
        <p:nvSpPr>
          <p:cNvPr id="7" name="TextBox 7"/>
          <p:cNvSpPr txBox="1"/>
          <p:nvPr/>
        </p:nvSpPr>
        <p:spPr>
          <a:xfrm>
            <a:off x="10206222" y="3850020"/>
            <a:ext cx="7335166" cy="5347585"/>
          </a:xfrm>
          <a:prstGeom prst="rect">
            <a:avLst/>
          </a:prstGeom>
        </p:spPr>
        <p:txBody>
          <a:bodyPr lIns="0" tIns="0" rIns="0" bIns="0" rtlCol="0" anchor="t">
            <a:spAutoFit/>
          </a:bodyPr>
          <a:lstStyle/>
          <a:p>
            <a:pPr marL="414042" lvl="1" indent="-207021" algn="l">
              <a:lnSpc>
                <a:spcPts val="2684"/>
              </a:lnSpc>
              <a:buFont typeface="Arial"/>
              <a:buChar char="•"/>
            </a:pPr>
            <a:r>
              <a:rPr lang="en-US" sz="1917">
                <a:solidFill>
                  <a:srgbClr val="000000"/>
                </a:solidFill>
                <a:latin typeface="Canva Sans Bold"/>
                <a:ea typeface="Canva Sans Bold"/>
                <a:cs typeface="Canva Sans Bold"/>
                <a:sym typeface="Canva Sans Bold"/>
              </a:rPr>
              <a:t>55% </a:t>
            </a:r>
            <a:r>
              <a:rPr lang="en-US" sz="1917">
                <a:solidFill>
                  <a:srgbClr val="000000"/>
                </a:solidFill>
                <a:latin typeface="Canva Sans"/>
                <a:ea typeface="Canva Sans"/>
                <a:cs typeface="Canva Sans"/>
                <a:sym typeface="Canva Sans"/>
              </a:rPr>
              <a:t>of the customers are registered and</a:t>
            </a:r>
            <a:r>
              <a:rPr lang="en-US" sz="1917">
                <a:solidFill>
                  <a:srgbClr val="000000"/>
                </a:solidFill>
                <a:latin typeface="Canva Sans Bold"/>
                <a:ea typeface="Canva Sans Bold"/>
                <a:cs typeface="Canva Sans Bold"/>
                <a:sym typeface="Canva Sans Bold"/>
              </a:rPr>
              <a:t> 551M</a:t>
            </a:r>
            <a:r>
              <a:rPr lang="en-US" sz="1917">
                <a:solidFill>
                  <a:srgbClr val="000000"/>
                </a:solidFill>
                <a:latin typeface="Canva Sans"/>
                <a:ea typeface="Canva Sans"/>
                <a:cs typeface="Canva Sans"/>
                <a:sym typeface="Canva Sans"/>
              </a:rPr>
              <a:t> in revenue is generated by</a:t>
            </a:r>
            <a:r>
              <a:rPr lang="en-US" sz="1917">
                <a:solidFill>
                  <a:srgbClr val="000000"/>
                </a:solidFill>
                <a:latin typeface="Canva Sans Bold"/>
                <a:ea typeface="Canva Sans Bold"/>
                <a:cs typeface="Canva Sans Bold"/>
                <a:sym typeface="Canva Sans Bold"/>
              </a:rPr>
              <a:t> offline agents, </a:t>
            </a:r>
            <a:r>
              <a:rPr lang="en-US" sz="1917">
                <a:solidFill>
                  <a:srgbClr val="000000"/>
                </a:solidFill>
                <a:latin typeface="Canva Sans"/>
                <a:ea typeface="Canva Sans"/>
                <a:cs typeface="Canva Sans"/>
                <a:sym typeface="Canva Sans"/>
              </a:rPr>
              <a:t>and</a:t>
            </a:r>
            <a:r>
              <a:rPr lang="en-US" sz="1917">
                <a:solidFill>
                  <a:srgbClr val="000000"/>
                </a:solidFill>
                <a:latin typeface="Canva Sans Bold"/>
                <a:ea typeface="Canva Sans Bold"/>
                <a:cs typeface="Canva Sans Bold"/>
                <a:sym typeface="Canva Sans Bold"/>
              </a:rPr>
              <a:t> 16% </a:t>
            </a:r>
            <a:r>
              <a:rPr lang="en-US" sz="1917">
                <a:solidFill>
                  <a:srgbClr val="000000"/>
                </a:solidFill>
                <a:latin typeface="Canva Sans"/>
                <a:ea typeface="Canva Sans"/>
                <a:cs typeface="Canva Sans"/>
                <a:sym typeface="Canva Sans"/>
              </a:rPr>
              <a:t>by and </a:t>
            </a:r>
            <a:r>
              <a:rPr lang="en-US" sz="1917">
                <a:solidFill>
                  <a:srgbClr val="000000"/>
                </a:solidFill>
                <a:latin typeface="Canva Sans Bold"/>
                <a:ea typeface="Canva Sans Bold"/>
                <a:cs typeface="Canva Sans Bold"/>
                <a:sym typeface="Canva Sans Bold"/>
              </a:rPr>
              <a:t>161M offline-direct </a:t>
            </a:r>
            <a:r>
              <a:rPr lang="en-US" sz="1917">
                <a:solidFill>
                  <a:srgbClr val="000000"/>
                </a:solidFill>
                <a:latin typeface="Canva Sans"/>
                <a:ea typeface="Canva Sans"/>
                <a:cs typeface="Canva Sans"/>
                <a:sym typeface="Canva Sans"/>
              </a:rPr>
              <a:t>and</a:t>
            </a:r>
            <a:r>
              <a:rPr lang="en-US" sz="1917">
                <a:solidFill>
                  <a:srgbClr val="000000"/>
                </a:solidFill>
                <a:latin typeface="Canva Sans Bold"/>
                <a:ea typeface="Canva Sans Bold"/>
                <a:cs typeface="Canva Sans Bold"/>
                <a:sym typeface="Canva Sans Bold"/>
              </a:rPr>
              <a:t> online app each.</a:t>
            </a:r>
          </a:p>
          <a:p>
            <a:pPr algn="l">
              <a:lnSpc>
                <a:spcPts val="2684"/>
              </a:lnSpc>
            </a:pPr>
            <a:endParaRPr lang="en-US" sz="1917">
              <a:solidFill>
                <a:srgbClr val="000000"/>
              </a:solidFill>
              <a:latin typeface="Canva Sans Bold"/>
              <a:ea typeface="Canva Sans Bold"/>
              <a:cs typeface="Canva Sans Bold"/>
              <a:sym typeface="Canva Sans Bold"/>
            </a:endParaRPr>
          </a:p>
          <a:p>
            <a:pPr marL="414042" lvl="1" indent="-207021" algn="l">
              <a:lnSpc>
                <a:spcPts val="2684"/>
              </a:lnSpc>
              <a:buFont typeface="Arial"/>
              <a:buChar char="•"/>
            </a:pPr>
            <a:r>
              <a:rPr lang="en-US" sz="1917">
                <a:solidFill>
                  <a:srgbClr val="000000"/>
                </a:solidFill>
                <a:latin typeface="Canva Sans Bold"/>
                <a:ea typeface="Canva Sans Bold"/>
                <a:cs typeface="Canva Sans Bold"/>
                <a:sym typeface="Canva Sans Bold"/>
              </a:rPr>
              <a:t> </a:t>
            </a:r>
            <a:r>
              <a:rPr lang="en-US" sz="1917">
                <a:solidFill>
                  <a:srgbClr val="000000"/>
                </a:solidFill>
                <a:latin typeface="Canva Sans"/>
                <a:ea typeface="Canva Sans"/>
                <a:cs typeface="Canva Sans"/>
                <a:sym typeface="Canva Sans"/>
              </a:rPr>
              <a:t>From</a:t>
            </a:r>
            <a:r>
              <a:rPr lang="en-US" sz="1917">
                <a:solidFill>
                  <a:srgbClr val="000000"/>
                </a:solidFill>
                <a:latin typeface="Canva Sans Bold"/>
                <a:ea typeface="Canva Sans Bold"/>
                <a:cs typeface="Canva Sans Bold"/>
                <a:sym typeface="Canva Sans Bold"/>
              </a:rPr>
              <a:t> November 2022 to April 2023, Offline Agent </a:t>
            </a:r>
            <a:r>
              <a:rPr lang="en-US" sz="1917">
                <a:solidFill>
                  <a:srgbClr val="000000"/>
                </a:solidFill>
                <a:latin typeface="Canva Sans"/>
                <a:ea typeface="Canva Sans"/>
                <a:cs typeface="Canva Sans"/>
                <a:sym typeface="Canva Sans"/>
              </a:rPr>
              <a:t>was the top sales mode. The highest registered customer policy is</a:t>
            </a:r>
            <a:r>
              <a:rPr lang="en-US" sz="1917">
                <a:solidFill>
                  <a:srgbClr val="000000"/>
                </a:solidFill>
                <a:latin typeface="Canva Sans Bold"/>
                <a:ea typeface="Canva Sans Bold"/>
                <a:cs typeface="Canva Sans Bold"/>
                <a:sym typeface="Canva Sans Bold"/>
              </a:rPr>
              <a:t> POL4321HEL. Offline agents </a:t>
            </a:r>
            <a:r>
              <a:rPr lang="en-US" sz="1917">
                <a:solidFill>
                  <a:srgbClr val="000000"/>
                </a:solidFill>
                <a:latin typeface="Canva Sans"/>
                <a:ea typeface="Canva Sans"/>
                <a:cs typeface="Canva Sans"/>
                <a:sym typeface="Canva Sans"/>
              </a:rPr>
              <a:t>consistently led revenue generation, with</a:t>
            </a:r>
            <a:r>
              <a:rPr lang="en-US" sz="1917">
                <a:solidFill>
                  <a:srgbClr val="000000"/>
                </a:solidFill>
                <a:latin typeface="Canva Sans Bold"/>
                <a:ea typeface="Canva Sans Bold"/>
                <a:cs typeface="Canva Sans Bold"/>
                <a:sym typeface="Canva Sans Bold"/>
              </a:rPr>
              <a:t> POL2005HEL</a:t>
            </a:r>
            <a:r>
              <a:rPr lang="en-US" sz="1917">
                <a:solidFill>
                  <a:srgbClr val="000000"/>
                </a:solidFill>
                <a:latin typeface="Canva Sans"/>
                <a:ea typeface="Canva Sans"/>
                <a:cs typeface="Canva Sans"/>
                <a:sym typeface="Canva Sans"/>
              </a:rPr>
              <a:t> generating the most revenue</a:t>
            </a:r>
            <a:r>
              <a:rPr lang="en-US" sz="1917">
                <a:solidFill>
                  <a:srgbClr val="000000"/>
                </a:solidFill>
                <a:latin typeface="Canva Sans Bold"/>
                <a:ea typeface="Canva Sans Bold"/>
                <a:cs typeface="Canva Sans Bold"/>
                <a:sym typeface="Canva Sans Bold"/>
              </a:rPr>
              <a:t> (324M) </a:t>
            </a:r>
            <a:r>
              <a:rPr lang="en-US" sz="1917">
                <a:solidFill>
                  <a:srgbClr val="000000"/>
                </a:solidFill>
                <a:latin typeface="Canva Sans"/>
                <a:ea typeface="Canva Sans"/>
                <a:cs typeface="Canva Sans"/>
                <a:sym typeface="Canva Sans"/>
              </a:rPr>
              <a:t>and</a:t>
            </a:r>
            <a:r>
              <a:rPr lang="en-US" sz="1917">
                <a:solidFill>
                  <a:srgbClr val="000000"/>
                </a:solidFill>
                <a:latin typeface="Canva Sans Bold"/>
                <a:ea typeface="Canva Sans Bold"/>
                <a:cs typeface="Canva Sans Bold"/>
                <a:sym typeface="Canva Sans Bold"/>
              </a:rPr>
              <a:t> POL4321HEL</a:t>
            </a:r>
            <a:r>
              <a:rPr lang="en-US" sz="1917">
                <a:solidFill>
                  <a:srgbClr val="000000"/>
                </a:solidFill>
                <a:latin typeface="Canva Sans"/>
                <a:ea typeface="Canva Sans"/>
                <a:cs typeface="Canva Sans"/>
                <a:sym typeface="Canva Sans"/>
              </a:rPr>
              <a:t> the least</a:t>
            </a:r>
            <a:r>
              <a:rPr lang="en-US" sz="1917">
                <a:solidFill>
                  <a:srgbClr val="000000"/>
                </a:solidFill>
                <a:latin typeface="Canva Sans Bold"/>
                <a:ea typeface="Canva Sans Bold"/>
                <a:cs typeface="Canva Sans Bold"/>
                <a:sym typeface="Canva Sans Bold"/>
              </a:rPr>
              <a:t> (25M). </a:t>
            </a:r>
            <a:r>
              <a:rPr lang="en-US" sz="1917">
                <a:solidFill>
                  <a:srgbClr val="000000"/>
                </a:solidFill>
                <a:latin typeface="Canva Sans"/>
                <a:ea typeface="Canva Sans"/>
                <a:cs typeface="Canva Sans"/>
                <a:sym typeface="Canva Sans"/>
              </a:rPr>
              <a:t>The second-highest revenue sources shifted from</a:t>
            </a:r>
            <a:r>
              <a:rPr lang="en-US" sz="1917">
                <a:solidFill>
                  <a:srgbClr val="000000"/>
                </a:solidFill>
                <a:latin typeface="Canva Sans Bold"/>
                <a:ea typeface="Canva Sans Bold"/>
                <a:cs typeface="Canva Sans Bold"/>
                <a:sym typeface="Canva Sans Bold"/>
              </a:rPr>
              <a:t> offline direct </a:t>
            </a:r>
            <a:r>
              <a:rPr lang="en-US" sz="1917">
                <a:solidFill>
                  <a:srgbClr val="000000"/>
                </a:solidFill>
                <a:latin typeface="Canva Sans"/>
                <a:ea typeface="Canva Sans"/>
                <a:cs typeface="Canva Sans"/>
                <a:sym typeface="Canva Sans"/>
              </a:rPr>
              <a:t>to the</a:t>
            </a:r>
            <a:r>
              <a:rPr lang="en-US" sz="1917">
                <a:solidFill>
                  <a:srgbClr val="000000"/>
                </a:solidFill>
                <a:latin typeface="Canva Sans Bold"/>
                <a:ea typeface="Canva Sans Bold"/>
                <a:cs typeface="Canva Sans Bold"/>
                <a:sym typeface="Canva Sans Bold"/>
              </a:rPr>
              <a:t> online app. </a:t>
            </a:r>
          </a:p>
          <a:p>
            <a:pPr algn="l">
              <a:lnSpc>
                <a:spcPts val="2684"/>
              </a:lnSpc>
            </a:pPr>
            <a:endParaRPr lang="en-US" sz="1917">
              <a:solidFill>
                <a:srgbClr val="000000"/>
              </a:solidFill>
              <a:latin typeface="Canva Sans Bold"/>
              <a:ea typeface="Canva Sans Bold"/>
              <a:cs typeface="Canva Sans Bold"/>
              <a:sym typeface="Canva Sans Bold"/>
            </a:endParaRPr>
          </a:p>
          <a:p>
            <a:pPr marL="414042" lvl="1" indent="-207021" algn="l">
              <a:lnSpc>
                <a:spcPts val="2684"/>
              </a:lnSpc>
              <a:buFont typeface="Arial"/>
              <a:buChar char="•"/>
            </a:pPr>
            <a:r>
              <a:rPr lang="en-US" sz="1917">
                <a:solidFill>
                  <a:srgbClr val="000000"/>
                </a:solidFill>
                <a:latin typeface="Canva Sans"/>
                <a:ea typeface="Canva Sans"/>
                <a:cs typeface="Canva Sans"/>
                <a:sym typeface="Canva Sans"/>
              </a:rPr>
              <a:t>Across all cities,</a:t>
            </a:r>
            <a:r>
              <a:rPr lang="en-US" sz="1917">
                <a:solidFill>
                  <a:srgbClr val="000000"/>
                </a:solidFill>
                <a:latin typeface="Canva Sans Bold"/>
                <a:ea typeface="Canva Sans Bold"/>
                <a:cs typeface="Canva Sans Bold"/>
                <a:sym typeface="Canva Sans Bold"/>
              </a:rPr>
              <a:t> offline agents </a:t>
            </a:r>
            <a:r>
              <a:rPr lang="en-US" sz="1917">
                <a:solidFill>
                  <a:srgbClr val="000000"/>
                </a:solidFill>
                <a:latin typeface="Canva Sans"/>
                <a:ea typeface="Canva Sans"/>
                <a:cs typeface="Canva Sans"/>
                <a:sym typeface="Canva Sans"/>
              </a:rPr>
              <a:t>have generated the highest revenue and regestration. Among the cities, </a:t>
            </a:r>
            <a:r>
              <a:rPr lang="en-US" sz="1917">
                <a:solidFill>
                  <a:srgbClr val="000000"/>
                </a:solidFill>
                <a:latin typeface="Canva Sans Bold"/>
                <a:ea typeface="Canva Sans Bold"/>
                <a:cs typeface="Canva Sans Bold"/>
                <a:sym typeface="Canva Sans Bold"/>
              </a:rPr>
              <a:t>Delhi NCR </a:t>
            </a:r>
            <a:r>
              <a:rPr lang="en-US" sz="1917">
                <a:solidFill>
                  <a:srgbClr val="000000"/>
                </a:solidFill>
                <a:latin typeface="Canva Sans"/>
                <a:ea typeface="Canva Sans"/>
                <a:cs typeface="Canva Sans"/>
                <a:sym typeface="Canva Sans"/>
              </a:rPr>
              <a:t>has the highest registration and revenue at </a:t>
            </a:r>
            <a:r>
              <a:rPr lang="en-US" sz="1917">
                <a:solidFill>
                  <a:srgbClr val="000000"/>
                </a:solidFill>
                <a:latin typeface="Canva Sans Bold"/>
                <a:ea typeface="Canva Sans Bold"/>
                <a:cs typeface="Canva Sans Bold"/>
                <a:sym typeface="Canva Sans Bold"/>
              </a:rPr>
              <a:t>402M, </a:t>
            </a:r>
            <a:r>
              <a:rPr lang="en-US" sz="1917">
                <a:solidFill>
                  <a:srgbClr val="000000"/>
                </a:solidFill>
                <a:latin typeface="Canva Sans"/>
                <a:ea typeface="Canva Sans"/>
                <a:cs typeface="Canva Sans"/>
                <a:sym typeface="Canva Sans"/>
              </a:rPr>
              <a:t>whereas</a:t>
            </a:r>
            <a:r>
              <a:rPr lang="en-US" sz="1917">
                <a:solidFill>
                  <a:srgbClr val="000000"/>
                </a:solidFill>
                <a:latin typeface="Canva Sans Bold"/>
                <a:ea typeface="Canva Sans Bold"/>
                <a:cs typeface="Canva Sans Bold"/>
                <a:sym typeface="Canva Sans Bold"/>
              </a:rPr>
              <a:t> Indore </a:t>
            </a:r>
            <a:r>
              <a:rPr lang="en-US" sz="1917">
                <a:solidFill>
                  <a:srgbClr val="000000"/>
                </a:solidFill>
                <a:latin typeface="Canva Sans"/>
                <a:ea typeface="Canva Sans"/>
                <a:cs typeface="Canva Sans"/>
                <a:sym typeface="Canva Sans"/>
              </a:rPr>
              <a:t>has the lowest revenue at </a:t>
            </a:r>
            <a:r>
              <a:rPr lang="en-US" sz="1917">
                <a:solidFill>
                  <a:srgbClr val="000000"/>
                </a:solidFill>
                <a:latin typeface="Canva Sans Bold"/>
                <a:ea typeface="Canva Sans Bold"/>
                <a:cs typeface="Canva Sans Bold"/>
                <a:sym typeface="Canva Sans Bold"/>
              </a:rPr>
              <a:t>81M.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1780280">
            <a:off x="-1340224" y="-2572471"/>
            <a:ext cx="8627188" cy="5144941"/>
          </a:xfrm>
          <a:custGeom>
            <a:avLst/>
            <a:gdLst/>
            <a:ahLst/>
            <a:cxnLst/>
            <a:rect l="l" t="t" r="r" b="b"/>
            <a:pathLst>
              <a:path w="8627188" h="5144941">
                <a:moveTo>
                  <a:pt x="0" y="0"/>
                </a:moveTo>
                <a:lnTo>
                  <a:pt x="8627188" y="0"/>
                </a:lnTo>
                <a:lnTo>
                  <a:pt x="8627188" y="5144942"/>
                </a:lnTo>
                <a:lnTo>
                  <a:pt x="0" y="51449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820853">
            <a:off x="11232533" y="7572586"/>
            <a:ext cx="8627188" cy="5144941"/>
          </a:xfrm>
          <a:custGeom>
            <a:avLst/>
            <a:gdLst/>
            <a:ahLst/>
            <a:cxnLst/>
            <a:rect l="l" t="t" r="r" b="b"/>
            <a:pathLst>
              <a:path w="8627188" h="5144941">
                <a:moveTo>
                  <a:pt x="0" y="0"/>
                </a:moveTo>
                <a:lnTo>
                  <a:pt x="8627188" y="0"/>
                </a:lnTo>
                <a:lnTo>
                  <a:pt x="8627188" y="5144941"/>
                </a:lnTo>
                <a:lnTo>
                  <a:pt x="0" y="5144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4045761"/>
            <a:ext cx="8838502" cy="4948570"/>
          </a:xfrm>
          <a:custGeom>
            <a:avLst/>
            <a:gdLst/>
            <a:ahLst/>
            <a:cxnLst/>
            <a:rect l="l" t="t" r="r" b="b"/>
            <a:pathLst>
              <a:path w="8838502" h="4948570">
                <a:moveTo>
                  <a:pt x="0" y="0"/>
                </a:moveTo>
                <a:lnTo>
                  <a:pt x="8838502" y="0"/>
                </a:lnTo>
                <a:lnTo>
                  <a:pt x="8838502" y="4948570"/>
                </a:lnTo>
                <a:lnTo>
                  <a:pt x="0" y="4948570"/>
                </a:lnTo>
                <a:lnTo>
                  <a:pt x="0" y="0"/>
                </a:lnTo>
                <a:close/>
              </a:path>
            </a:pathLst>
          </a:custGeom>
          <a:blipFill>
            <a:blip r:embed="rId4"/>
            <a:stretch>
              <a:fillRect l="-240" r="-240"/>
            </a:stretch>
          </a:blipFill>
        </p:spPr>
      </p:sp>
      <p:sp>
        <p:nvSpPr>
          <p:cNvPr id="5" name="TextBox 5"/>
          <p:cNvSpPr txBox="1"/>
          <p:nvPr/>
        </p:nvSpPr>
        <p:spPr>
          <a:xfrm>
            <a:off x="1645154" y="555805"/>
            <a:ext cx="8550690" cy="1203325"/>
          </a:xfrm>
          <a:prstGeom prst="rect">
            <a:avLst/>
          </a:prstGeom>
        </p:spPr>
        <p:txBody>
          <a:bodyPr lIns="0" tIns="0" rIns="0" bIns="0" rtlCol="0" anchor="t">
            <a:spAutoFit/>
          </a:bodyPr>
          <a:lstStyle/>
          <a:p>
            <a:pPr algn="l">
              <a:lnSpc>
                <a:spcPts val="9800"/>
              </a:lnSpc>
            </a:pPr>
            <a:r>
              <a:rPr lang="en-US" sz="7000">
                <a:solidFill>
                  <a:srgbClr val="004AAD"/>
                </a:solidFill>
                <a:latin typeface="Dynamo Medium"/>
                <a:ea typeface="Dynamo Medium"/>
                <a:cs typeface="Dynamo Medium"/>
                <a:sym typeface="Dynamo Medium"/>
              </a:rPr>
              <a:t>AGE GROUP ANALYSIS</a:t>
            </a:r>
          </a:p>
        </p:txBody>
      </p:sp>
      <p:sp>
        <p:nvSpPr>
          <p:cNvPr id="6" name="TextBox 6"/>
          <p:cNvSpPr txBox="1"/>
          <p:nvPr/>
        </p:nvSpPr>
        <p:spPr>
          <a:xfrm>
            <a:off x="1028700" y="2059515"/>
            <a:ext cx="16230600" cy="1303242"/>
          </a:xfrm>
          <a:prstGeom prst="rect">
            <a:avLst/>
          </a:prstGeom>
        </p:spPr>
        <p:txBody>
          <a:bodyPr lIns="0" tIns="0" rIns="0" bIns="0" rtlCol="0" anchor="t">
            <a:spAutoFit/>
          </a:bodyPr>
          <a:lstStyle/>
          <a:p>
            <a:pPr algn="l">
              <a:lnSpc>
                <a:spcPts val="3478"/>
              </a:lnSpc>
            </a:pPr>
            <a:r>
              <a:rPr lang="en-US" sz="2484">
                <a:solidFill>
                  <a:srgbClr val="000000"/>
                </a:solidFill>
                <a:latin typeface="Canva Sans Bold"/>
                <a:ea typeface="Canva Sans Bold"/>
                <a:cs typeface="Canva Sans Bold"/>
                <a:sym typeface="Canva Sans Bold"/>
              </a:rPr>
              <a:t>Unveil the power of demographics with a granular exploration of customer age groups. By understanding the preferences and behaviors of different age cohorts, Shield can tailor its offerings and marketing efforts to resonate more deeply with its diverse customer base.</a:t>
            </a:r>
          </a:p>
        </p:txBody>
      </p:sp>
      <p:sp>
        <p:nvSpPr>
          <p:cNvPr id="7" name="TextBox 7"/>
          <p:cNvSpPr txBox="1"/>
          <p:nvPr/>
        </p:nvSpPr>
        <p:spPr>
          <a:xfrm>
            <a:off x="9899848" y="3877318"/>
            <a:ext cx="7359452" cy="4929915"/>
          </a:xfrm>
          <a:prstGeom prst="rect">
            <a:avLst/>
          </a:prstGeom>
        </p:spPr>
        <p:txBody>
          <a:bodyPr lIns="0" tIns="0" rIns="0" bIns="0" rtlCol="0" anchor="t">
            <a:spAutoFit/>
          </a:bodyPr>
          <a:lstStyle/>
          <a:p>
            <a:pPr marL="433593" lvl="1" indent="-216796" algn="l">
              <a:lnSpc>
                <a:spcPts val="2811"/>
              </a:lnSpc>
              <a:buFont typeface="Arial"/>
              <a:buChar char="•"/>
            </a:pPr>
            <a:r>
              <a:rPr lang="en-US" sz="2008">
                <a:solidFill>
                  <a:srgbClr val="000000"/>
                </a:solidFill>
                <a:latin typeface="Canva Sans Bold"/>
                <a:ea typeface="Canva Sans Bold"/>
                <a:cs typeface="Canva Sans Bold"/>
                <a:sym typeface="Canva Sans Bold"/>
              </a:rPr>
              <a:t>11,209 </a:t>
            </a:r>
            <a:r>
              <a:rPr lang="en-US" sz="2008">
                <a:solidFill>
                  <a:srgbClr val="000000"/>
                </a:solidFill>
                <a:latin typeface="Canva Sans"/>
                <a:ea typeface="Canva Sans"/>
                <a:cs typeface="Canva Sans"/>
                <a:sym typeface="Canva Sans"/>
              </a:rPr>
              <a:t>of the customers are aged around </a:t>
            </a:r>
            <a:r>
              <a:rPr lang="en-US" sz="2008">
                <a:solidFill>
                  <a:srgbClr val="000000"/>
                </a:solidFill>
                <a:latin typeface="Canva Sans Bold"/>
                <a:ea typeface="Canva Sans Bold"/>
                <a:cs typeface="Canva Sans Bold"/>
                <a:sym typeface="Canva Sans Bold"/>
              </a:rPr>
              <a:t>31- 40, </a:t>
            </a:r>
            <a:r>
              <a:rPr lang="en-US" sz="2008">
                <a:solidFill>
                  <a:srgbClr val="000000"/>
                </a:solidFill>
                <a:latin typeface="Canva Sans"/>
                <a:ea typeface="Canva Sans"/>
                <a:cs typeface="Canva Sans"/>
                <a:sym typeface="Canva Sans"/>
              </a:rPr>
              <a:t>while</a:t>
            </a:r>
            <a:r>
              <a:rPr lang="en-US" sz="2008">
                <a:solidFill>
                  <a:srgbClr val="000000"/>
                </a:solidFill>
                <a:latin typeface="Canva Sans Bold"/>
                <a:ea typeface="Canva Sans Bold"/>
                <a:cs typeface="Canva Sans Bold"/>
                <a:sym typeface="Canva Sans Bold"/>
              </a:rPr>
              <a:t> 1,990 </a:t>
            </a:r>
            <a:r>
              <a:rPr lang="en-US" sz="2008">
                <a:solidFill>
                  <a:srgbClr val="000000"/>
                </a:solidFill>
                <a:latin typeface="Canva Sans"/>
                <a:ea typeface="Canva Sans"/>
                <a:cs typeface="Canva Sans"/>
                <a:sym typeface="Canva Sans"/>
              </a:rPr>
              <a:t>of the customers are aged above </a:t>
            </a:r>
            <a:r>
              <a:rPr lang="en-US" sz="2008">
                <a:solidFill>
                  <a:srgbClr val="000000"/>
                </a:solidFill>
                <a:latin typeface="Canva Sans Bold"/>
                <a:ea typeface="Canva Sans Bold"/>
                <a:cs typeface="Canva Sans Bold"/>
                <a:sym typeface="Canva Sans Bold"/>
              </a:rPr>
              <a:t>65. </a:t>
            </a:r>
          </a:p>
          <a:p>
            <a:pPr marL="433593" lvl="1" indent="-216796" algn="l">
              <a:lnSpc>
                <a:spcPts val="2811"/>
              </a:lnSpc>
              <a:buFont typeface="Arial"/>
              <a:buChar char="•"/>
            </a:pPr>
            <a:r>
              <a:rPr lang="en-US" sz="2008">
                <a:solidFill>
                  <a:srgbClr val="000000"/>
                </a:solidFill>
                <a:latin typeface="Canva Sans"/>
                <a:ea typeface="Canva Sans"/>
                <a:cs typeface="Canva Sans"/>
                <a:sym typeface="Canva Sans"/>
              </a:rPr>
              <a:t>The expected settlement rate for customers above</a:t>
            </a:r>
            <a:r>
              <a:rPr lang="en-US" sz="2008">
                <a:solidFill>
                  <a:srgbClr val="000000"/>
                </a:solidFill>
                <a:latin typeface="Canva Sans Bold"/>
                <a:ea typeface="Canva Sans Bold"/>
                <a:cs typeface="Canva Sans Bold"/>
                <a:sym typeface="Canva Sans Bold"/>
              </a:rPr>
              <a:t> 65</a:t>
            </a:r>
            <a:r>
              <a:rPr lang="en-US" sz="2008">
                <a:solidFill>
                  <a:srgbClr val="000000"/>
                </a:solidFill>
                <a:latin typeface="Canva Sans"/>
                <a:ea typeface="Canva Sans"/>
                <a:cs typeface="Canva Sans"/>
                <a:sym typeface="Canva Sans"/>
              </a:rPr>
              <a:t> is around </a:t>
            </a:r>
            <a:r>
              <a:rPr lang="en-US" sz="2008">
                <a:solidFill>
                  <a:srgbClr val="000000"/>
                </a:solidFill>
                <a:latin typeface="Canva Sans Bold"/>
                <a:ea typeface="Canva Sans Bold"/>
                <a:cs typeface="Canva Sans Bold"/>
                <a:sym typeface="Canva Sans Bold"/>
              </a:rPr>
              <a:t>74.33%, </a:t>
            </a:r>
            <a:r>
              <a:rPr lang="en-US" sz="2008">
                <a:solidFill>
                  <a:srgbClr val="000000"/>
                </a:solidFill>
                <a:latin typeface="Canva Sans"/>
                <a:ea typeface="Canva Sans"/>
                <a:cs typeface="Canva Sans"/>
                <a:sym typeface="Canva Sans"/>
              </a:rPr>
              <a:t>and for those aged</a:t>
            </a:r>
            <a:r>
              <a:rPr lang="en-US" sz="2008">
                <a:solidFill>
                  <a:srgbClr val="000000"/>
                </a:solidFill>
                <a:latin typeface="Canva Sans Bold"/>
                <a:ea typeface="Canva Sans Bold"/>
                <a:cs typeface="Canva Sans Bold"/>
                <a:sym typeface="Canva Sans Bold"/>
              </a:rPr>
              <a:t> 50-65, </a:t>
            </a:r>
            <a:r>
              <a:rPr lang="en-US" sz="2008">
                <a:solidFill>
                  <a:srgbClr val="000000"/>
                </a:solidFill>
                <a:latin typeface="Canva Sans"/>
                <a:ea typeface="Canva Sans"/>
                <a:cs typeface="Canva Sans"/>
                <a:sym typeface="Canva Sans"/>
              </a:rPr>
              <a:t>it is </a:t>
            </a:r>
            <a:r>
              <a:rPr lang="en-US" sz="2008">
                <a:solidFill>
                  <a:srgbClr val="000000"/>
                </a:solidFill>
                <a:latin typeface="Canva Sans Bold"/>
                <a:ea typeface="Canva Sans Bold"/>
                <a:cs typeface="Canva Sans Bold"/>
                <a:sym typeface="Canva Sans Bold"/>
              </a:rPr>
              <a:t>65.35%. </a:t>
            </a:r>
            <a:r>
              <a:rPr lang="en-US" sz="2008">
                <a:solidFill>
                  <a:srgbClr val="000000"/>
                </a:solidFill>
                <a:latin typeface="Canva Sans"/>
                <a:ea typeface="Canva Sans"/>
                <a:cs typeface="Canva Sans"/>
                <a:sym typeface="Canva Sans"/>
              </a:rPr>
              <a:t>The lowest expected settlement rate is for the age group </a:t>
            </a:r>
            <a:r>
              <a:rPr lang="en-US" sz="2008">
                <a:solidFill>
                  <a:srgbClr val="000000"/>
                </a:solidFill>
                <a:latin typeface="Canva Sans Bold"/>
                <a:ea typeface="Canva Sans Bold"/>
                <a:cs typeface="Canva Sans Bold"/>
                <a:sym typeface="Canva Sans Bold"/>
              </a:rPr>
              <a:t>18-24, </a:t>
            </a:r>
            <a:r>
              <a:rPr lang="en-US" sz="2008">
                <a:solidFill>
                  <a:srgbClr val="000000"/>
                </a:solidFill>
                <a:latin typeface="Canva Sans"/>
                <a:ea typeface="Canva Sans"/>
                <a:cs typeface="Canva Sans"/>
                <a:sym typeface="Canva Sans"/>
              </a:rPr>
              <a:t>which is</a:t>
            </a:r>
            <a:r>
              <a:rPr lang="en-US" sz="2008">
                <a:solidFill>
                  <a:srgbClr val="000000"/>
                </a:solidFill>
                <a:latin typeface="Canva Sans Bold"/>
                <a:ea typeface="Canva Sans Bold"/>
                <a:cs typeface="Canva Sans Bold"/>
                <a:sym typeface="Canva Sans Bold"/>
              </a:rPr>
              <a:t> 37.51%. </a:t>
            </a:r>
          </a:p>
          <a:p>
            <a:pPr algn="l">
              <a:lnSpc>
                <a:spcPts val="2811"/>
              </a:lnSpc>
            </a:pPr>
            <a:endParaRPr lang="en-US" sz="2008">
              <a:solidFill>
                <a:srgbClr val="000000"/>
              </a:solidFill>
              <a:latin typeface="Canva Sans Bold"/>
              <a:ea typeface="Canva Sans Bold"/>
              <a:cs typeface="Canva Sans Bold"/>
              <a:sym typeface="Canva Sans Bold"/>
            </a:endParaRPr>
          </a:p>
          <a:p>
            <a:pPr marL="433593" lvl="1" indent="-216796" algn="l">
              <a:lnSpc>
                <a:spcPts val="2811"/>
              </a:lnSpc>
              <a:buFont typeface="Arial"/>
              <a:buChar char="•"/>
            </a:pPr>
            <a:r>
              <a:rPr lang="en-US" sz="2008">
                <a:solidFill>
                  <a:srgbClr val="000000"/>
                </a:solidFill>
                <a:latin typeface="Canva Sans Bold"/>
                <a:ea typeface="Canva Sans Bold"/>
                <a:cs typeface="Canva Sans Bold"/>
                <a:sym typeface="Canva Sans Bold"/>
              </a:rPr>
              <a:t>POL4321HEL</a:t>
            </a:r>
            <a:r>
              <a:rPr lang="en-US" sz="2008">
                <a:solidFill>
                  <a:srgbClr val="000000"/>
                </a:solidFill>
                <a:latin typeface="Canva Sans"/>
                <a:ea typeface="Canva Sans"/>
                <a:cs typeface="Canva Sans"/>
                <a:sym typeface="Canva Sans"/>
              </a:rPr>
              <a:t> is favored by ages</a:t>
            </a:r>
            <a:r>
              <a:rPr lang="en-US" sz="2008">
                <a:solidFill>
                  <a:srgbClr val="000000"/>
                </a:solidFill>
                <a:latin typeface="Canva Sans Bold"/>
                <a:ea typeface="Canva Sans Bold"/>
                <a:cs typeface="Canva Sans Bold"/>
                <a:sym typeface="Canva Sans Bold"/>
              </a:rPr>
              <a:t> 18-30 </a:t>
            </a:r>
            <a:r>
              <a:rPr lang="en-US" sz="2008">
                <a:solidFill>
                  <a:srgbClr val="000000"/>
                </a:solidFill>
                <a:latin typeface="Canva Sans"/>
                <a:ea typeface="Canva Sans"/>
                <a:cs typeface="Canva Sans"/>
                <a:sym typeface="Canva Sans"/>
              </a:rPr>
              <a:t>and less by </a:t>
            </a:r>
            <a:r>
              <a:rPr lang="en-US" sz="2008">
                <a:solidFill>
                  <a:srgbClr val="000000"/>
                </a:solidFill>
                <a:latin typeface="Canva Sans Bold"/>
                <a:ea typeface="Canva Sans Bold"/>
                <a:cs typeface="Canva Sans Bold"/>
                <a:sym typeface="Canva Sans Bold"/>
              </a:rPr>
              <a:t>50+. POL2005HEL </a:t>
            </a:r>
            <a:r>
              <a:rPr lang="en-US" sz="2008">
                <a:solidFill>
                  <a:srgbClr val="000000"/>
                </a:solidFill>
                <a:latin typeface="Canva Sans"/>
                <a:ea typeface="Canva Sans"/>
                <a:cs typeface="Canva Sans"/>
                <a:sym typeface="Canva Sans"/>
              </a:rPr>
              <a:t>is preferred by</a:t>
            </a:r>
            <a:r>
              <a:rPr lang="en-US" sz="2008">
                <a:solidFill>
                  <a:srgbClr val="000000"/>
                </a:solidFill>
                <a:latin typeface="Canva Sans Bold"/>
                <a:ea typeface="Canva Sans Bold"/>
                <a:cs typeface="Canva Sans Bold"/>
                <a:sym typeface="Canva Sans Bold"/>
              </a:rPr>
              <a:t> 50+ </a:t>
            </a:r>
            <a:r>
              <a:rPr lang="en-US" sz="2008">
                <a:solidFill>
                  <a:srgbClr val="000000"/>
                </a:solidFill>
                <a:latin typeface="Canva Sans"/>
                <a:ea typeface="Canva Sans"/>
                <a:cs typeface="Canva Sans"/>
                <a:sym typeface="Canva Sans"/>
              </a:rPr>
              <a:t>and less by</a:t>
            </a:r>
            <a:r>
              <a:rPr lang="en-US" sz="2008">
                <a:solidFill>
                  <a:srgbClr val="000000"/>
                </a:solidFill>
                <a:latin typeface="Canva Sans Bold"/>
                <a:ea typeface="Canva Sans Bold"/>
                <a:cs typeface="Canva Sans Bold"/>
                <a:sym typeface="Canva Sans Bold"/>
              </a:rPr>
              <a:t> 18-30, </a:t>
            </a:r>
            <a:r>
              <a:rPr lang="en-US" sz="2008">
                <a:solidFill>
                  <a:srgbClr val="000000"/>
                </a:solidFill>
                <a:latin typeface="Canva Sans"/>
                <a:ea typeface="Canva Sans"/>
                <a:cs typeface="Canva Sans"/>
                <a:sym typeface="Canva Sans"/>
              </a:rPr>
              <a:t>generating</a:t>
            </a:r>
            <a:r>
              <a:rPr lang="en-US" sz="2008">
                <a:solidFill>
                  <a:srgbClr val="000000"/>
                </a:solidFill>
                <a:latin typeface="Canva Sans Bold"/>
                <a:ea typeface="Canva Sans Bold"/>
                <a:cs typeface="Canva Sans Bold"/>
                <a:sym typeface="Canva Sans Bold"/>
              </a:rPr>
              <a:t> 110M </a:t>
            </a:r>
            <a:r>
              <a:rPr lang="en-US" sz="2008">
                <a:solidFill>
                  <a:srgbClr val="000000"/>
                </a:solidFill>
                <a:latin typeface="Canva Sans"/>
                <a:ea typeface="Canva Sans"/>
                <a:cs typeface="Canva Sans"/>
                <a:sym typeface="Canva Sans"/>
              </a:rPr>
              <a:t>from those over</a:t>
            </a:r>
            <a:r>
              <a:rPr lang="en-US" sz="2008">
                <a:solidFill>
                  <a:srgbClr val="000000"/>
                </a:solidFill>
                <a:latin typeface="Canva Sans Bold"/>
                <a:ea typeface="Canva Sans Bold"/>
                <a:cs typeface="Canva Sans Bold"/>
                <a:sym typeface="Canva Sans Bold"/>
              </a:rPr>
              <a:t> 65. POL4321HEL, POL3309HEL, </a:t>
            </a:r>
            <a:r>
              <a:rPr lang="en-US" sz="2008">
                <a:solidFill>
                  <a:srgbClr val="000000"/>
                </a:solidFill>
                <a:latin typeface="Canva Sans"/>
                <a:ea typeface="Canva Sans"/>
                <a:cs typeface="Canva Sans"/>
                <a:sym typeface="Canva Sans"/>
              </a:rPr>
              <a:t>and</a:t>
            </a:r>
            <a:r>
              <a:rPr lang="en-US" sz="2008">
                <a:solidFill>
                  <a:srgbClr val="000000"/>
                </a:solidFill>
                <a:latin typeface="Canva Sans Bold"/>
                <a:ea typeface="Canva Sans Bold"/>
                <a:cs typeface="Canva Sans Bold"/>
                <a:sym typeface="Canva Sans Bold"/>
              </a:rPr>
              <a:t> POL4331HEL </a:t>
            </a:r>
            <a:r>
              <a:rPr lang="en-US" sz="2008">
                <a:solidFill>
                  <a:srgbClr val="000000"/>
                </a:solidFill>
                <a:latin typeface="Canva Sans"/>
                <a:ea typeface="Canva Sans"/>
                <a:cs typeface="Canva Sans"/>
                <a:sym typeface="Canva Sans"/>
              </a:rPr>
              <a:t>earn little from</a:t>
            </a:r>
            <a:r>
              <a:rPr lang="en-US" sz="2008">
                <a:solidFill>
                  <a:srgbClr val="000000"/>
                </a:solidFill>
                <a:latin typeface="Canva Sans Bold"/>
                <a:ea typeface="Canva Sans Bold"/>
                <a:cs typeface="Canva Sans Bold"/>
                <a:sym typeface="Canva Sans Bold"/>
              </a:rPr>
              <a:t> 65+.</a:t>
            </a:r>
          </a:p>
          <a:p>
            <a:pPr algn="l">
              <a:lnSpc>
                <a:spcPts val="2811"/>
              </a:lnSpc>
            </a:pPr>
            <a:r>
              <a:rPr lang="en-US" sz="2008">
                <a:solidFill>
                  <a:srgbClr val="000000"/>
                </a:solidFill>
                <a:latin typeface="Canva Sans Bold"/>
                <a:ea typeface="Canva Sans Bold"/>
                <a:cs typeface="Canva Sans Bold"/>
                <a:sym typeface="Canva Sans Bold"/>
              </a:rPr>
              <a:t> </a:t>
            </a:r>
          </a:p>
          <a:p>
            <a:pPr marL="433593" lvl="1" indent="-216796" algn="l">
              <a:lnSpc>
                <a:spcPts val="2811"/>
              </a:lnSpc>
              <a:buFont typeface="Arial"/>
              <a:buChar char="•"/>
            </a:pPr>
            <a:r>
              <a:rPr lang="en-US" sz="2008">
                <a:solidFill>
                  <a:srgbClr val="000000"/>
                </a:solidFill>
                <a:latin typeface="Canva Sans Bold"/>
                <a:ea typeface="Canva Sans Bold"/>
                <a:cs typeface="Canva Sans Bold"/>
                <a:sym typeface="Canva Sans Bold"/>
              </a:rPr>
              <a:t>Offline agents</a:t>
            </a:r>
            <a:r>
              <a:rPr lang="en-US" sz="2008">
                <a:solidFill>
                  <a:srgbClr val="000000"/>
                </a:solidFill>
                <a:latin typeface="Canva Sans"/>
                <a:ea typeface="Canva Sans"/>
                <a:cs typeface="Canva Sans"/>
                <a:sym typeface="Canva Sans"/>
              </a:rPr>
              <a:t> attracting highest customer</a:t>
            </a:r>
            <a:r>
              <a:rPr lang="en-US" sz="2008">
                <a:solidFill>
                  <a:srgbClr val="000000"/>
                </a:solidFill>
                <a:latin typeface="Canva Sans Bold"/>
                <a:ea typeface="Canva Sans Bold"/>
                <a:cs typeface="Canva Sans Bold"/>
                <a:sym typeface="Canva Sans Bold"/>
              </a:rPr>
              <a:t> across all age groups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825</Words>
  <Application>Microsoft Office PowerPoint</Application>
  <PresentationFormat>Custom</PresentationFormat>
  <Paragraphs>63</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Assistant</vt:lpstr>
      <vt:lpstr>Canva Sans</vt:lpstr>
      <vt:lpstr>Canva Sans Bold</vt:lpstr>
      <vt:lpstr>Calibri</vt:lpstr>
      <vt:lpstr>Dynamo Medium</vt:lpstr>
      <vt:lpstr>Arial</vt:lpstr>
      <vt:lpstr>Source Sans Pro Bold</vt:lpstr>
      <vt:lpstr>Assistant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cp:lastModifiedBy>Debarati Karmakar</cp:lastModifiedBy>
  <cp:revision>1</cp:revision>
  <dcterms:created xsi:type="dcterms:W3CDTF">2006-08-16T00:00:00Z</dcterms:created>
  <dcterms:modified xsi:type="dcterms:W3CDTF">2024-07-12T06:43:22Z</dcterms:modified>
  <dc:identifier>DAGKlF3sn04</dc:identifier>
</cp:coreProperties>
</file>